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1" r:id="rId3"/>
    <p:sldId id="272" r:id="rId4"/>
    <p:sldId id="273" r:id="rId5"/>
    <p:sldId id="259" r:id="rId6"/>
    <p:sldId id="275" r:id="rId7"/>
    <p:sldId id="263" r:id="rId8"/>
    <p:sldId id="258" r:id="rId9"/>
    <p:sldId id="276" r:id="rId10"/>
    <p:sldId id="279" r:id="rId11"/>
    <p:sldId id="270" r:id="rId12"/>
    <p:sldId id="274" r:id="rId13"/>
    <p:sldId id="260" r:id="rId14"/>
    <p:sldId id="261" r:id="rId15"/>
    <p:sldId id="262" r:id="rId16"/>
    <p:sldId id="264" r:id="rId17"/>
    <p:sldId id="265" r:id="rId18"/>
    <p:sldId id="266" r:id="rId19"/>
    <p:sldId id="267" r:id="rId20"/>
    <p:sldId id="268" r:id="rId21"/>
    <p:sldId id="269" r:id="rId22"/>
  </p:sldIdLst>
  <p:sldSz cx="18288000" cy="10287000"/>
  <p:notesSz cx="6858000" cy="9144000"/>
  <p:embeddedFontLst>
    <p:embeddedFont>
      <p:font typeface="Big Shoulders Display Bold" panose="020B0604020202020204" charset="0"/>
      <p:regular r:id="rId23"/>
    </p:embeddedFont>
    <p:embeddedFont>
      <p:font typeface="Garet" panose="020B0604020202020204" charset="0"/>
      <p:regular r:id="rId24"/>
    </p:embeddedFont>
    <p:embeddedFont>
      <p:font typeface="Garet Bold" panose="020B0604020202020204" charset="0"/>
      <p:regular r:id="rId25"/>
    </p:embeddedFont>
    <p:embeddedFont>
      <p:font typeface="Montserrat" panose="00000500000000000000" pitchFamily="2" charset="0"/>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7A6"/>
    <a:srgbClr val="01367F"/>
    <a:srgbClr val="012960"/>
    <a:srgbClr val="ECECEC"/>
    <a:srgbClr val="1919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622" autoAdjust="0"/>
  </p:normalViewPr>
  <p:slideViewPr>
    <p:cSldViewPr>
      <p:cViewPr varScale="1">
        <p:scale>
          <a:sx n="38" d="100"/>
          <a:sy n="38" d="100"/>
        </p:scale>
        <p:origin x="132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91970"/>
              </a:solidFill>
              <a:ln>
                <a:noFill/>
              </a:ln>
              <a:effectLst/>
            </c:spPr>
            <c:extLst>
              <c:ext xmlns:c16="http://schemas.microsoft.com/office/drawing/2014/chart" uri="{C3380CC4-5D6E-409C-BE32-E72D297353CC}">
                <c16:uniqueId val="{00000003-38D8-4036-888A-15F9B7936E1E}"/>
              </c:ext>
            </c:extLst>
          </c:dPt>
          <c:cat>
            <c:strRef>
              <c:f>Sheet1!$A$2:$A$11</c:f>
              <c:strCache>
                <c:ptCount val="10"/>
                <c:pt idx="0">
                  <c:v>CatBoost</c:v>
                </c:pt>
                <c:pt idx="1">
                  <c:v>Random Forest</c:v>
                </c:pt>
                <c:pt idx="2">
                  <c:v>XGBoost</c:v>
                </c:pt>
                <c:pt idx="3">
                  <c:v>Gradient Boosting</c:v>
                </c:pt>
                <c:pt idx="4">
                  <c:v>LightGBM</c:v>
                </c:pt>
                <c:pt idx="5">
                  <c:v>Decision Tree</c:v>
                </c:pt>
                <c:pt idx="6">
                  <c:v>SVM</c:v>
                </c:pt>
                <c:pt idx="7">
                  <c:v>DNN</c:v>
                </c:pt>
                <c:pt idx="8">
                  <c:v>AdaBoost</c:v>
                </c:pt>
                <c:pt idx="9">
                  <c:v>Logistic Regression</c:v>
                </c:pt>
              </c:strCache>
            </c:strRef>
          </c:cat>
          <c:val>
            <c:numRef>
              <c:f>Sheet1!$B$2:$B$11</c:f>
              <c:numCache>
                <c:formatCode>General</c:formatCode>
                <c:ptCount val="10"/>
                <c:pt idx="0">
                  <c:v>0.95</c:v>
                </c:pt>
                <c:pt idx="1">
                  <c:v>0.94</c:v>
                </c:pt>
                <c:pt idx="2">
                  <c:v>0.94</c:v>
                </c:pt>
                <c:pt idx="3">
                  <c:v>0.93</c:v>
                </c:pt>
                <c:pt idx="4">
                  <c:v>0.93</c:v>
                </c:pt>
                <c:pt idx="5">
                  <c:v>0.92</c:v>
                </c:pt>
                <c:pt idx="6">
                  <c:v>0.92</c:v>
                </c:pt>
                <c:pt idx="7">
                  <c:v>0.92</c:v>
                </c:pt>
                <c:pt idx="8">
                  <c:v>0.91</c:v>
                </c:pt>
                <c:pt idx="9">
                  <c:v>0.87</c:v>
                </c:pt>
              </c:numCache>
            </c:numRef>
          </c:val>
          <c:extLst>
            <c:ext xmlns:c16="http://schemas.microsoft.com/office/drawing/2014/chart" uri="{C3380CC4-5D6E-409C-BE32-E72D297353CC}">
              <c16:uniqueId val="{00000000-38D8-4036-888A-15F9B7936E1E}"/>
            </c:ext>
          </c:extLst>
        </c:ser>
        <c:dLbls>
          <c:showLegendKey val="0"/>
          <c:showVal val="0"/>
          <c:showCatName val="0"/>
          <c:showSerName val="0"/>
          <c:showPercent val="0"/>
          <c:showBubbleSize val="0"/>
        </c:dLbls>
        <c:gapWidth val="219"/>
        <c:overlap val="-27"/>
        <c:axId val="1174036928"/>
        <c:axId val="1174037408"/>
      </c:barChart>
      <c:catAx>
        <c:axId val="1174036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4037408"/>
        <c:crosses val="autoZero"/>
        <c:auto val="1"/>
        <c:lblAlgn val="ctr"/>
        <c:lblOffset val="100"/>
        <c:noMultiLvlLbl val="0"/>
      </c:catAx>
      <c:valAx>
        <c:axId val="1174037408"/>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ln>
                  <a:noFill/>
                </a:ln>
                <a:solidFill>
                  <a:schemeClr val="tx1">
                    <a:lumMod val="65000"/>
                    <a:lumOff val="35000"/>
                  </a:schemeClr>
                </a:solidFill>
                <a:latin typeface="+mn-lt"/>
                <a:ea typeface="+mn-ea"/>
                <a:cs typeface="+mn-cs"/>
              </a:defRPr>
            </a:pPr>
            <a:endParaRPr lang="en-US"/>
          </a:p>
        </c:txPr>
        <c:crossAx val="1174036928"/>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Age</c:v>
                </c:pt>
                <c:pt idx="1">
                  <c:v>Gender</c:v>
                </c:pt>
                <c:pt idx="2">
                  <c:v>DistanceFromCompany</c:v>
                </c:pt>
                <c:pt idx="3">
                  <c:v>PreviousCompanies</c:v>
                </c:pt>
                <c:pt idx="4">
                  <c:v>InterviewScore</c:v>
                </c:pt>
                <c:pt idx="5">
                  <c:v>ExperienceYears</c:v>
                </c:pt>
                <c:pt idx="6">
                  <c:v>PersonalityScore</c:v>
                </c:pt>
                <c:pt idx="7">
                  <c:v>SkillScore</c:v>
                </c:pt>
                <c:pt idx="8">
                  <c:v>EducationLevel</c:v>
                </c:pt>
                <c:pt idx="9">
                  <c:v>RecruitmentStrategy</c:v>
                </c:pt>
              </c:strCache>
            </c:strRef>
          </c:cat>
          <c:val>
            <c:numRef>
              <c:f>Sheet1!$B$2:$B$11</c:f>
              <c:numCache>
                <c:formatCode>General</c:formatCode>
                <c:ptCount val="10"/>
                <c:pt idx="0">
                  <c:v>9.8400000000000001E-2</c:v>
                </c:pt>
                <c:pt idx="1">
                  <c:v>0.1004</c:v>
                </c:pt>
                <c:pt idx="2">
                  <c:v>0.114</c:v>
                </c:pt>
                <c:pt idx="3">
                  <c:v>0.19020000000000001</c:v>
                </c:pt>
                <c:pt idx="4">
                  <c:v>0.91590000000000005</c:v>
                </c:pt>
                <c:pt idx="5">
                  <c:v>0.69799999999999995</c:v>
                </c:pt>
                <c:pt idx="6">
                  <c:v>0.77929999999999999</c:v>
                </c:pt>
                <c:pt idx="7">
                  <c:v>0.80379999999999996</c:v>
                </c:pt>
                <c:pt idx="8">
                  <c:v>0.80640000000000001</c:v>
                </c:pt>
                <c:pt idx="9">
                  <c:v>1.8872</c:v>
                </c:pt>
              </c:numCache>
            </c:numRef>
          </c:val>
          <c:extLst>
            <c:ext xmlns:c16="http://schemas.microsoft.com/office/drawing/2014/chart" uri="{C3380CC4-5D6E-409C-BE32-E72D297353CC}">
              <c16:uniqueId val="{00000000-1CF4-4D2B-8738-08DE9F4C7DE2}"/>
            </c:ext>
          </c:extLst>
        </c:ser>
        <c:dLbls>
          <c:showLegendKey val="0"/>
          <c:showVal val="0"/>
          <c:showCatName val="0"/>
          <c:showSerName val="0"/>
          <c:showPercent val="0"/>
          <c:showBubbleSize val="0"/>
        </c:dLbls>
        <c:gapWidth val="182"/>
        <c:axId val="1282674191"/>
        <c:axId val="1282671791"/>
      </c:barChart>
      <c:catAx>
        <c:axId val="12826741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2671791"/>
        <c:crosses val="autoZero"/>
        <c:auto val="1"/>
        <c:lblAlgn val="ctr"/>
        <c:lblOffset val="100"/>
        <c:noMultiLvlLbl val="0"/>
      </c:catAx>
      <c:valAx>
        <c:axId val="128267179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26741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2.sv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png"/><Relationship Id="rId16"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7.svg"/><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image" Target="../media/image6.png"/><Relationship Id="rId9" Type="http://schemas.openxmlformats.org/officeDocument/2006/relationships/image" Target="../media/image25.png"/><Relationship Id="rId14" Type="http://schemas.openxmlformats.org/officeDocument/2006/relationships/image" Target="../media/image30.svg"/></Relationships>
</file>

<file path=ppt/slides/_rels/slide11.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0.png"/><Relationship Id="rId3" Type="http://schemas.openxmlformats.org/officeDocument/2006/relationships/image" Target="../media/image2.svg"/><Relationship Id="rId7" Type="http://schemas.openxmlformats.org/officeDocument/2006/relationships/image" Target="../media/image36.png"/><Relationship Id="rId12" Type="http://schemas.openxmlformats.org/officeDocument/2006/relationships/image" Target="../media/image39.svg"/><Relationship Id="rId2" Type="http://schemas.openxmlformats.org/officeDocument/2006/relationships/image" Target="../media/image1.png"/><Relationship Id="rId16" Type="http://schemas.openxmlformats.org/officeDocument/2006/relationships/image" Target="../media/image43.sv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38.png"/><Relationship Id="rId5" Type="http://schemas.openxmlformats.org/officeDocument/2006/relationships/image" Target="../media/image34.png"/><Relationship Id="rId15" Type="http://schemas.openxmlformats.org/officeDocument/2006/relationships/image" Target="../media/image42.png"/><Relationship Id="rId10" Type="http://schemas.openxmlformats.org/officeDocument/2006/relationships/image" Target="../media/image7.svg"/><Relationship Id="rId4" Type="http://schemas.openxmlformats.org/officeDocument/2006/relationships/image" Target="../media/image33.jpeg"/><Relationship Id="rId9" Type="http://schemas.openxmlformats.org/officeDocument/2006/relationships/image" Target="../media/image6.png"/><Relationship Id="rId14" Type="http://schemas.openxmlformats.org/officeDocument/2006/relationships/image" Target="../media/image41.sv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44.jpe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2.sv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7.svg"/><Relationship Id="rId4" Type="http://schemas.openxmlformats.org/officeDocument/2006/relationships/image" Target="../media/image44.jpeg"/><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53.svg"/><Relationship Id="rId3" Type="http://schemas.openxmlformats.org/officeDocument/2006/relationships/image" Target="../media/image2.svg"/><Relationship Id="rId7" Type="http://schemas.openxmlformats.org/officeDocument/2006/relationships/image" Target="../media/image8.png"/><Relationship Id="rId12"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jpeg"/><Relationship Id="rId11" Type="http://schemas.openxmlformats.org/officeDocument/2006/relationships/image" Target="../media/image51.svg"/><Relationship Id="rId5" Type="http://schemas.openxmlformats.org/officeDocument/2006/relationships/image" Target="../media/image48.jpeg"/><Relationship Id="rId15" Type="http://schemas.openxmlformats.org/officeDocument/2006/relationships/image" Target="../media/image55.svg"/><Relationship Id="rId10" Type="http://schemas.openxmlformats.org/officeDocument/2006/relationships/image" Target="../media/image50.png"/><Relationship Id="rId4" Type="http://schemas.openxmlformats.org/officeDocument/2006/relationships/image" Target="../media/image47.jpeg"/><Relationship Id="rId9" Type="http://schemas.openxmlformats.org/officeDocument/2006/relationships/image" Target="../media/image7.svg"/><Relationship Id="rId1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2.svg"/><Relationship Id="rId7" Type="http://schemas.openxmlformats.org/officeDocument/2006/relationships/image" Target="../media/image62.png"/><Relationship Id="rId12"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jpeg"/><Relationship Id="rId9" Type="http://schemas.openxmlformats.org/officeDocument/2006/relationships/image" Target="../media/image64.png"/></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jpeg"/></Relationships>
</file>

<file path=ppt/slides/_rels/slide19.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7.svg"/><Relationship Id="rId2" Type="http://schemas.openxmlformats.org/officeDocument/2006/relationships/image" Target="../media/image69.jpeg"/><Relationship Id="rId1" Type="http://schemas.openxmlformats.org/officeDocument/2006/relationships/slideLayout" Target="../slideLayouts/slideLayout7.xml"/><Relationship Id="rId6" Type="http://schemas.openxmlformats.org/officeDocument/2006/relationships/image" Target="../media/image63.svg"/><Relationship Id="rId11" Type="http://schemas.openxmlformats.org/officeDocument/2006/relationships/image" Target="../media/image6.png"/><Relationship Id="rId5" Type="http://schemas.openxmlformats.org/officeDocument/2006/relationships/image" Target="../media/image62.png"/><Relationship Id="rId10" Type="http://schemas.openxmlformats.org/officeDocument/2006/relationships/image" Target="../media/image2.svg"/><Relationship Id="rId4" Type="http://schemas.openxmlformats.org/officeDocument/2006/relationships/image" Target="../media/image61.svg"/><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2.svg"/><Relationship Id="rId7"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70.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3.png"/><Relationship Id="rId5" Type="http://schemas.openxmlformats.org/officeDocument/2006/relationships/image" Target="../media/image6.png"/><Relationship Id="rId10" Type="http://schemas.openxmlformats.org/officeDocument/2006/relationships/image" Target="../media/image12.svg"/><Relationship Id="rId4" Type="http://schemas.openxmlformats.org/officeDocument/2006/relationships/image" Target="../media/image2.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chart" Target="../charts/chart1.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279764" y="-26733"/>
            <a:ext cx="13148783" cy="9499996"/>
          </a:xfrm>
          <a:custGeom>
            <a:avLst/>
            <a:gdLst/>
            <a:ahLst/>
            <a:cxnLst/>
            <a:rect l="l" t="t" r="r" b="b"/>
            <a:pathLst>
              <a:path w="13148783" h="9499996">
                <a:moveTo>
                  <a:pt x="0" y="0"/>
                </a:moveTo>
                <a:lnTo>
                  <a:pt x="13148784" y="0"/>
                </a:lnTo>
                <a:lnTo>
                  <a:pt x="13148784" y="9499996"/>
                </a:lnTo>
                <a:lnTo>
                  <a:pt x="0" y="9499996"/>
                </a:lnTo>
                <a:lnTo>
                  <a:pt x="0" y="0"/>
                </a:lnTo>
                <a:close/>
              </a:path>
            </a:pathLst>
          </a:custGeom>
          <a:blipFill>
            <a:blip r:embed="rId2">
              <a:alphaModFix amt="27000"/>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8" name="Group 8"/>
          <p:cNvGrpSpPr/>
          <p:nvPr/>
        </p:nvGrpSpPr>
        <p:grpSpPr>
          <a:xfrm>
            <a:off x="55061" y="870318"/>
            <a:ext cx="3384348" cy="3377033"/>
            <a:chOff x="0" y="0"/>
            <a:chExt cx="812800" cy="863759"/>
          </a:xfrm>
        </p:grpSpPr>
        <p:sp>
          <p:nvSpPr>
            <p:cNvPr id="9" name="Freeform 9"/>
            <p:cNvSpPr/>
            <p:nvPr/>
          </p:nvSpPr>
          <p:spPr>
            <a:xfrm>
              <a:off x="0" y="0"/>
              <a:ext cx="812800" cy="863759"/>
            </a:xfrm>
            <a:custGeom>
              <a:avLst/>
              <a:gdLst/>
              <a:ahLst/>
              <a:cxnLst/>
              <a:rect l="l" t="t" r="r" b="b"/>
              <a:pathLst>
                <a:path w="812800" h="863759">
                  <a:moveTo>
                    <a:pt x="406400" y="0"/>
                  </a:moveTo>
                  <a:lnTo>
                    <a:pt x="812800" y="431880"/>
                  </a:lnTo>
                  <a:lnTo>
                    <a:pt x="406400" y="863759"/>
                  </a:lnTo>
                  <a:lnTo>
                    <a:pt x="0" y="431880"/>
                  </a:lnTo>
                  <a:lnTo>
                    <a:pt x="406400" y="0"/>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0" name="TextBox 10"/>
            <p:cNvSpPr txBox="1"/>
            <p:nvPr/>
          </p:nvSpPr>
          <p:spPr>
            <a:xfrm>
              <a:off x="139700" y="110359"/>
              <a:ext cx="533400" cy="604942"/>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3368226" y="4127994"/>
            <a:ext cx="1530145" cy="864817"/>
            <a:chOff x="0" y="0"/>
            <a:chExt cx="812800" cy="459384"/>
          </a:xfrm>
        </p:grpSpPr>
        <p:sp>
          <p:nvSpPr>
            <p:cNvPr id="12" name="Freeform 12"/>
            <p:cNvSpPr/>
            <p:nvPr/>
          </p:nvSpPr>
          <p:spPr>
            <a:xfrm>
              <a:off x="0" y="0"/>
              <a:ext cx="812800" cy="459384"/>
            </a:xfrm>
            <a:custGeom>
              <a:avLst/>
              <a:gdLst/>
              <a:ahLst/>
              <a:cxnLst/>
              <a:rect l="l" t="t" r="r" b="b"/>
              <a:pathLst>
                <a:path w="812800" h="459384">
                  <a:moveTo>
                    <a:pt x="406400" y="0"/>
                  </a:moveTo>
                  <a:lnTo>
                    <a:pt x="812800" y="459384"/>
                  </a:lnTo>
                  <a:lnTo>
                    <a:pt x="0" y="459384"/>
                  </a:lnTo>
                  <a:lnTo>
                    <a:pt x="406400" y="0"/>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3" name="TextBox 13"/>
            <p:cNvSpPr txBox="1"/>
            <p:nvPr/>
          </p:nvSpPr>
          <p:spPr>
            <a:xfrm>
              <a:off x="127000" y="175185"/>
              <a:ext cx="558800" cy="25138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10800000">
            <a:off x="2498822" y="5373292"/>
            <a:ext cx="1530145" cy="864817"/>
            <a:chOff x="0" y="0"/>
            <a:chExt cx="812800" cy="459384"/>
          </a:xfrm>
        </p:grpSpPr>
        <p:sp>
          <p:nvSpPr>
            <p:cNvPr id="15" name="Freeform 15"/>
            <p:cNvSpPr/>
            <p:nvPr/>
          </p:nvSpPr>
          <p:spPr>
            <a:xfrm>
              <a:off x="0" y="0"/>
              <a:ext cx="812800" cy="459384"/>
            </a:xfrm>
            <a:custGeom>
              <a:avLst/>
              <a:gdLst/>
              <a:ahLst/>
              <a:cxnLst/>
              <a:rect l="l" t="t" r="r" b="b"/>
              <a:pathLst>
                <a:path w="812800" h="459384">
                  <a:moveTo>
                    <a:pt x="406400" y="0"/>
                  </a:moveTo>
                  <a:lnTo>
                    <a:pt x="812800" y="459384"/>
                  </a:lnTo>
                  <a:lnTo>
                    <a:pt x="0" y="459384"/>
                  </a:lnTo>
                  <a:lnTo>
                    <a:pt x="406400" y="0"/>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6" name="TextBox 16"/>
            <p:cNvSpPr txBox="1"/>
            <p:nvPr/>
          </p:nvSpPr>
          <p:spPr>
            <a:xfrm>
              <a:off x="127000" y="175185"/>
              <a:ext cx="558800" cy="25138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0366972" y="8115693"/>
            <a:ext cx="7327395" cy="1039524"/>
            <a:chOff x="0" y="0"/>
            <a:chExt cx="1845119" cy="148607"/>
          </a:xfrm>
        </p:grpSpPr>
        <p:sp>
          <p:nvSpPr>
            <p:cNvPr id="18" name="Freeform 18"/>
            <p:cNvSpPr/>
            <p:nvPr/>
          </p:nvSpPr>
          <p:spPr>
            <a:xfrm>
              <a:off x="0" y="0"/>
              <a:ext cx="1845119" cy="148607"/>
            </a:xfrm>
            <a:custGeom>
              <a:avLst/>
              <a:gdLst/>
              <a:ahLst/>
              <a:cxnLst/>
              <a:rect l="l" t="t" r="r" b="b"/>
              <a:pathLst>
                <a:path w="1845119" h="148607">
                  <a:moveTo>
                    <a:pt x="203200" y="0"/>
                  </a:moveTo>
                  <a:lnTo>
                    <a:pt x="1845119" y="0"/>
                  </a:lnTo>
                  <a:lnTo>
                    <a:pt x="1641919" y="148607"/>
                  </a:lnTo>
                  <a:lnTo>
                    <a:pt x="0" y="148607"/>
                  </a:lnTo>
                  <a:lnTo>
                    <a:pt x="203200" y="0"/>
                  </a:lnTo>
                  <a:close/>
                </a:path>
              </a:pathLst>
            </a:custGeom>
            <a:solidFill>
              <a:srgbClr val="0147A6"/>
            </a:solidFill>
          </p:spPr>
          <p:txBody>
            <a:bodyPr/>
            <a:lstStyle/>
            <a:p>
              <a:endParaRPr lang="en-MY"/>
            </a:p>
          </p:txBody>
        </p:sp>
        <p:sp>
          <p:nvSpPr>
            <p:cNvPr id="19" name="TextBox 19"/>
            <p:cNvSpPr txBox="1"/>
            <p:nvPr/>
          </p:nvSpPr>
          <p:spPr>
            <a:xfrm>
              <a:off x="101600" y="-38100"/>
              <a:ext cx="1641919" cy="18670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3812867" y="7528952"/>
            <a:ext cx="2962246" cy="1071723"/>
            <a:chOff x="0" y="0"/>
            <a:chExt cx="410751" cy="148607"/>
          </a:xfrm>
        </p:grpSpPr>
        <p:sp>
          <p:nvSpPr>
            <p:cNvPr id="21" name="Freeform 21"/>
            <p:cNvSpPr/>
            <p:nvPr/>
          </p:nvSpPr>
          <p:spPr>
            <a:xfrm>
              <a:off x="0" y="0"/>
              <a:ext cx="410751" cy="148607"/>
            </a:xfrm>
            <a:custGeom>
              <a:avLst/>
              <a:gdLst/>
              <a:ahLst/>
              <a:cxnLst/>
              <a:rect l="l" t="t" r="r" b="b"/>
              <a:pathLst>
                <a:path w="410751" h="148607">
                  <a:moveTo>
                    <a:pt x="203200" y="0"/>
                  </a:moveTo>
                  <a:lnTo>
                    <a:pt x="410751" y="0"/>
                  </a:lnTo>
                  <a:lnTo>
                    <a:pt x="207551" y="148607"/>
                  </a:lnTo>
                  <a:lnTo>
                    <a:pt x="0" y="148607"/>
                  </a:lnTo>
                  <a:lnTo>
                    <a:pt x="203200" y="0"/>
                  </a:lnTo>
                  <a:close/>
                </a:path>
              </a:pathLst>
            </a:custGeom>
            <a:gradFill rotWithShape="1">
              <a:gsLst>
                <a:gs pos="0">
                  <a:srgbClr val="006BFA">
                    <a:alpha val="100000"/>
                  </a:srgbClr>
                </a:gs>
                <a:gs pos="50000">
                  <a:srgbClr val="012960">
                    <a:alpha val="100000"/>
                  </a:srgbClr>
                </a:gs>
                <a:gs pos="100000">
                  <a:srgbClr val="012960">
                    <a:alpha val="100000"/>
                  </a:srgbClr>
                </a:gs>
              </a:gsLst>
              <a:lin ang="2700000"/>
            </a:gradFill>
          </p:spPr>
          <p:txBody>
            <a:bodyPr/>
            <a:lstStyle/>
            <a:p>
              <a:endParaRPr lang="en-MY"/>
            </a:p>
          </p:txBody>
        </p:sp>
        <p:sp>
          <p:nvSpPr>
            <p:cNvPr id="22" name="TextBox 22"/>
            <p:cNvSpPr txBox="1"/>
            <p:nvPr/>
          </p:nvSpPr>
          <p:spPr>
            <a:xfrm>
              <a:off x="101600" y="-38100"/>
              <a:ext cx="207551" cy="186707"/>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992874" y="7547292"/>
            <a:ext cx="2962246" cy="1071723"/>
            <a:chOff x="0" y="0"/>
            <a:chExt cx="410751" cy="148607"/>
          </a:xfrm>
        </p:grpSpPr>
        <p:sp>
          <p:nvSpPr>
            <p:cNvPr id="24" name="Freeform 24"/>
            <p:cNvSpPr/>
            <p:nvPr/>
          </p:nvSpPr>
          <p:spPr>
            <a:xfrm>
              <a:off x="0" y="0"/>
              <a:ext cx="410751" cy="148607"/>
            </a:xfrm>
            <a:custGeom>
              <a:avLst/>
              <a:gdLst/>
              <a:ahLst/>
              <a:cxnLst/>
              <a:rect l="l" t="t" r="r" b="b"/>
              <a:pathLst>
                <a:path w="410751" h="148607">
                  <a:moveTo>
                    <a:pt x="203200" y="0"/>
                  </a:moveTo>
                  <a:lnTo>
                    <a:pt x="410751" y="0"/>
                  </a:lnTo>
                  <a:lnTo>
                    <a:pt x="207551" y="148607"/>
                  </a:lnTo>
                  <a:lnTo>
                    <a:pt x="0" y="148607"/>
                  </a:lnTo>
                  <a:lnTo>
                    <a:pt x="203200" y="0"/>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dirty="0"/>
            </a:p>
          </p:txBody>
        </p:sp>
        <p:sp>
          <p:nvSpPr>
            <p:cNvPr id="25" name="TextBox 25"/>
            <p:cNvSpPr txBox="1"/>
            <p:nvPr/>
          </p:nvSpPr>
          <p:spPr>
            <a:xfrm>
              <a:off x="101600" y="-38100"/>
              <a:ext cx="207551" cy="186707"/>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7665915" y="6262345"/>
            <a:ext cx="10511068" cy="1346491"/>
            <a:chOff x="0" y="0"/>
            <a:chExt cx="3595273" cy="219395"/>
          </a:xfrm>
        </p:grpSpPr>
        <p:sp>
          <p:nvSpPr>
            <p:cNvPr id="35" name="Freeform 35"/>
            <p:cNvSpPr/>
            <p:nvPr/>
          </p:nvSpPr>
          <p:spPr>
            <a:xfrm>
              <a:off x="0" y="0"/>
              <a:ext cx="3595273" cy="219395"/>
            </a:xfrm>
            <a:custGeom>
              <a:avLst/>
              <a:gdLst/>
              <a:ahLst/>
              <a:cxnLst/>
              <a:rect l="l" t="t" r="r" b="b"/>
              <a:pathLst>
                <a:path w="3595273" h="219395">
                  <a:moveTo>
                    <a:pt x="203200" y="0"/>
                  </a:moveTo>
                  <a:lnTo>
                    <a:pt x="3595273" y="0"/>
                  </a:lnTo>
                  <a:lnTo>
                    <a:pt x="3392073" y="219395"/>
                  </a:lnTo>
                  <a:lnTo>
                    <a:pt x="0" y="219395"/>
                  </a:lnTo>
                  <a:lnTo>
                    <a:pt x="203200" y="0"/>
                  </a:lnTo>
                  <a:close/>
                </a:path>
              </a:pathLst>
            </a:custGeom>
            <a:gradFill rotWithShape="1">
              <a:gsLst>
                <a:gs pos="0">
                  <a:srgbClr val="006BFA">
                    <a:alpha val="100000"/>
                  </a:srgbClr>
                </a:gs>
                <a:gs pos="50000">
                  <a:srgbClr val="012960">
                    <a:alpha val="100000"/>
                  </a:srgbClr>
                </a:gs>
                <a:gs pos="100000">
                  <a:srgbClr val="012960">
                    <a:alpha val="100000"/>
                  </a:srgbClr>
                </a:gs>
              </a:gsLst>
              <a:lin ang="2700000"/>
            </a:gradFill>
          </p:spPr>
          <p:txBody>
            <a:bodyPr/>
            <a:lstStyle/>
            <a:p>
              <a:endParaRPr lang="en-MY"/>
            </a:p>
          </p:txBody>
        </p:sp>
        <p:sp>
          <p:nvSpPr>
            <p:cNvPr id="36" name="TextBox 36"/>
            <p:cNvSpPr txBox="1"/>
            <p:nvPr/>
          </p:nvSpPr>
          <p:spPr>
            <a:xfrm>
              <a:off x="101600" y="-38100"/>
              <a:ext cx="3392073" cy="257495"/>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2379162" y="775541"/>
            <a:ext cx="11742566" cy="990720"/>
          </a:xfrm>
          <a:prstGeom prst="rect">
            <a:avLst/>
          </a:prstGeom>
        </p:spPr>
        <p:txBody>
          <a:bodyPr wrap="square" lIns="0" tIns="0" rIns="0" bIns="0" rtlCol="0" anchor="t">
            <a:spAutoFit/>
          </a:bodyPr>
          <a:lstStyle/>
          <a:p>
            <a:pPr algn="r">
              <a:lnSpc>
                <a:spcPts val="8449"/>
              </a:lnSpc>
            </a:pPr>
            <a:r>
              <a:rPr lang="en-US" sz="5400" b="1" dirty="0">
                <a:solidFill>
                  <a:srgbClr val="0147A6"/>
                </a:solidFill>
                <a:latin typeface="+mj-lt"/>
                <a:ea typeface="Big Shoulders Display Bold"/>
                <a:cs typeface="Big Shoulders Display Bold"/>
                <a:sym typeface="Big Shoulders Display Bold"/>
              </a:rPr>
              <a:t>REVOLUTIONIZING RECRUITMENT:</a:t>
            </a:r>
          </a:p>
        </p:txBody>
      </p:sp>
      <p:sp>
        <p:nvSpPr>
          <p:cNvPr id="38" name="TextBox 38"/>
          <p:cNvSpPr txBox="1"/>
          <p:nvPr/>
        </p:nvSpPr>
        <p:spPr>
          <a:xfrm>
            <a:off x="4916620" y="1765413"/>
            <a:ext cx="13024176" cy="562526"/>
          </a:xfrm>
          <a:prstGeom prst="rect">
            <a:avLst/>
          </a:prstGeom>
        </p:spPr>
        <p:txBody>
          <a:bodyPr wrap="square" lIns="0" tIns="0" rIns="0" bIns="0" rtlCol="0" anchor="t">
            <a:spAutoFit/>
          </a:bodyPr>
          <a:lstStyle/>
          <a:p>
            <a:pPr algn="r">
              <a:lnSpc>
                <a:spcPts val="4324"/>
              </a:lnSpc>
              <a:spcBef>
                <a:spcPct val="0"/>
              </a:spcBef>
            </a:pPr>
            <a:r>
              <a:rPr lang="en-US" sz="4400" b="1" dirty="0">
                <a:solidFill>
                  <a:srgbClr val="000000"/>
                </a:solidFill>
                <a:latin typeface="+mj-lt"/>
                <a:ea typeface="Garet Bold"/>
                <a:cs typeface="Garet Bold"/>
                <a:sym typeface="Garet Bold"/>
              </a:rPr>
              <a:t>Enhanced ML Models for Bias Mitigation &amp; Efficiency </a:t>
            </a:r>
          </a:p>
        </p:txBody>
      </p:sp>
      <p:sp>
        <p:nvSpPr>
          <p:cNvPr id="39" name="TextBox 39"/>
          <p:cNvSpPr txBox="1"/>
          <p:nvPr/>
        </p:nvSpPr>
        <p:spPr>
          <a:xfrm>
            <a:off x="10734163" y="8400967"/>
            <a:ext cx="6520441" cy="468975"/>
          </a:xfrm>
          <a:prstGeom prst="rect">
            <a:avLst/>
          </a:prstGeom>
        </p:spPr>
        <p:txBody>
          <a:bodyPr wrap="square" lIns="0" tIns="0" rIns="0" bIns="0" rtlCol="0" anchor="t">
            <a:spAutoFit/>
          </a:bodyPr>
          <a:lstStyle/>
          <a:p>
            <a:pPr algn="r">
              <a:lnSpc>
                <a:spcPts val="3764"/>
              </a:lnSpc>
              <a:spcBef>
                <a:spcPct val="0"/>
              </a:spcBef>
            </a:pPr>
            <a:r>
              <a:rPr lang="en-US" sz="2689" b="1" spc="524" dirty="0">
                <a:solidFill>
                  <a:srgbClr val="FFFFFF"/>
                </a:solidFill>
                <a:latin typeface="Garet Bold"/>
                <a:ea typeface="Garet Bold"/>
                <a:cs typeface="Garet Bold"/>
                <a:sym typeface="Garet Bold"/>
              </a:rPr>
              <a:t>IBAC PRESENTATION 2025</a:t>
            </a:r>
          </a:p>
        </p:txBody>
      </p:sp>
      <p:sp>
        <p:nvSpPr>
          <p:cNvPr id="40" name="TextBox 40"/>
          <p:cNvSpPr txBox="1"/>
          <p:nvPr/>
        </p:nvSpPr>
        <p:spPr>
          <a:xfrm>
            <a:off x="7962951" y="6687830"/>
            <a:ext cx="9670565" cy="495520"/>
          </a:xfrm>
          <a:prstGeom prst="rect">
            <a:avLst/>
          </a:prstGeom>
        </p:spPr>
        <p:txBody>
          <a:bodyPr wrap="square" lIns="0" tIns="0" rIns="0" bIns="0" rtlCol="0" anchor="t">
            <a:spAutoFit/>
          </a:bodyPr>
          <a:lstStyle/>
          <a:p>
            <a:pPr algn="r">
              <a:lnSpc>
                <a:spcPts val="4030"/>
              </a:lnSpc>
              <a:spcBef>
                <a:spcPct val="0"/>
              </a:spcBef>
            </a:pPr>
            <a:r>
              <a:rPr lang="en-US" sz="2879" b="1" dirty="0">
                <a:solidFill>
                  <a:srgbClr val="FFFFFF"/>
                </a:solidFill>
                <a:latin typeface="Garet Bold"/>
                <a:ea typeface="Garet Bold"/>
                <a:cs typeface="Garet Bold"/>
                <a:sym typeface="Garet Bold"/>
              </a:rPr>
              <a:t>Mukhesh Ravi | Harika Yenuga | Dr. </a:t>
            </a:r>
            <a:r>
              <a:rPr lang="en-US" sz="2879" b="1" dirty="0" err="1">
                <a:solidFill>
                  <a:srgbClr val="FFFFFF"/>
                </a:solidFill>
                <a:latin typeface="Garet Bold"/>
                <a:ea typeface="Garet Bold"/>
                <a:cs typeface="Garet Bold"/>
                <a:sym typeface="Garet Bold"/>
              </a:rPr>
              <a:t>Itauma</a:t>
            </a:r>
            <a:r>
              <a:rPr lang="en-US" sz="2879" b="1" dirty="0">
                <a:solidFill>
                  <a:srgbClr val="FFFFFF"/>
                </a:solidFill>
                <a:latin typeface="Garet Bold"/>
                <a:ea typeface="Garet Bold"/>
                <a:cs typeface="Garet Bold"/>
                <a:sym typeface="Garet Bold"/>
              </a:rPr>
              <a:t> </a:t>
            </a:r>
            <a:r>
              <a:rPr lang="en-US" sz="2879" b="1" dirty="0" err="1">
                <a:solidFill>
                  <a:srgbClr val="FFFFFF"/>
                </a:solidFill>
                <a:latin typeface="Garet Bold"/>
                <a:ea typeface="Garet Bold"/>
                <a:cs typeface="Garet Bold"/>
                <a:sym typeface="Garet Bold"/>
              </a:rPr>
              <a:t>Itauma</a:t>
            </a:r>
            <a:endParaRPr lang="en-US" sz="2879" b="1" dirty="0">
              <a:solidFill>
                <a:srgbClr val="FFFFFF"/>
              </a:solidFill>
              <a:latin typeface="Garet Bold"/>
              <a:ea typeface="Garet Bold"/>
              <a:cs typeface="Garet Bold"/>
              <a:sym typeface="Garet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AC690-A34B-BE24-1EAB-444B627E56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3556EDE-A97B-7CC9-0BD8-FA7B13AC4F10}"/>
              </a:ext>
            </a:extLst>
          </p:cNvPr>
          <p:cNvSpPr/>
          <p:nvPr/>
        </p:nvSpPr>
        <p:spPr>
          <a:xfrm flipH="1" flipV="1">
            <a:off x="12048883" y="-490128"/>
            <a:ext cx="7658701" cy="5533411"/>
          </a:xfrm>
          <a:custGeom>
            <a:avLst/>
            <a:gdLst/>
            <a:ahLst/>
            <a:cxnLst/>
            <a:rect l="l" t="t" r="r" b="b"/>
            <a:pathLst>
              <a:path w="7658701" h="5533411">
                <a:moveTo>
                  <a:pt x="7658701" y="5533411"/>
                </a:moveTo>
                <a:lnTo>
                  <a:pt x="0" y="5533411"/>
                </a:lnTo>
                <a:lnTo>
                  <a:pt x="0" y="0"/>
                </a:lnTo>
                <a:lnTo>
                  <a:pt x="7658701" y="0"/>
                </a:lnTo>
                <a:lnTo>
                  <a:pt x="7658701" y="5533411"/>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a:extLst>
              <a:ext uri="{FF2B5EF4-FFF2-40B4-BE49-F238E27FC236}">
                <a16:creationId xmlns:a16="http://schemas.microsoft.com/office/drawing/2014/main" id="{437D1A3C-DD46-D69A-8124-22F4A8944D90}"/>
              </a:ext>
            </a:extLst>
          </p:cNvPr>
          <p:cNvSpPr/>
          <p:nvPr/>
        </p:nvSpPr>
        <p:spPr>
          <a:xfrm flipV="1">
            <a:off x="-1316617" y="-490128"/>
            <a:ext cx="7658701" cy="5533411"/>
          </a:xfrm>
          <a:custGeom>
            <a:avLst/>
            <a:gdLst/>
            <a:ahLst/>
            <a:cxnLst/>
            <a:rect l="l" t="t" r="r" b="b"/>
            <a:pathLst>
              <a:path w="7658701" h="5533411">
                <a:moveTo>
                  <a:pt x="0" y="5533411"/>
                </a:moveTo>
                <a:lnTo>
                  <a:pt x="7658701" y="5533411"/>
                </a:lnTo>
                <a:lnTo>
                  <a:pt x="7658701" y="0"/>
                </a:lnTo>
                <a:lnTo>
                  <a:pt x="0" y="0"/>
                </a:lnTo>
                <a:lnTo>
                  <a:pt x="0" y="5533411"/>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sp>
        <p:nvSpPr>
          <p:cNvPr id="21" name="Freeform 21">
            <a:extLst>
              <a:ext uri="{FF2B5EF4-FFF2-40B4-BE49-F238E27FC236}">
                <a16:creationId xmlns:a16="http://schemas.microsoft.com/office/drawing/2014/main" id="{D008E7EF-930E-AFF1-E6D7-49E2C2831F6C}"/>
              </a:ext>
            </a:extLst>
          </p:cNvPr>
          <p:cNvSpPr/>
          <p:nvPr/>
        </p:nvSpPr>
        <p:spPr>
          <a:xfrm>
            <a:off x="748830" y="821601"/>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22" name="Freeform 22">
            <a:extLst>
              <a:ext uri="{FF2B5EF4-FFF2-40B4-BE49-F238E27FC236}">
                <a16:creationId xmlns:a16="http://schemas.microsoft.com/office/drawing/2014/main" id="{D0E703A7-1C62-8AA4-EF49-0C033B19F65D}"/>
              </a:ext>
            </a:extLst>
          </p:cNvPr>
          <p:cNvSpPr/>
          <p:nvPr/>
        </p:nvSpPr>
        <p:spPr>
          <a:xfrm>
            <a:off x="16983168" y="821601"/>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4" name="TextBox 3">
            <a:extLst>
              <a:ext uri="{FF2B5EF4-FFF2-40B4-BE49-F238E27FC236}">
                <a16:creationId xmlns:a16="http://schemas.microsoft.com/office/drawing/2014/main" id="{D815DA31-9A81-BB50-5FF1-2717376A34A9}"/>
              </a:ext>
            </a:extLst>
          </p:cNvPr>
          <p:cNvSpPr txBox="1"/>
          <p:nvPr/>
        </p:nvSpPr>
        <p:spPr>
          <a:xfrm>
            <a:off x="0" y="570329"/>
            <a:ext cx="18288000" cy="738664"/>
          </a:xfrm>
          <a:prstGeom prst="rect">
            <a:avLst/>
          </a:prstGeom>
          <a:noFill/>
        </p:spPr>
        <p:txBody>
          <a:bodyPr wrap="square">
            <a:spAutoFit/>
          </a:bodyPr>
          <a:lstStyle/>
          <a:p>
            <a:pPr algn="ctr"/>
            <a:r>
              <a:rPr lang="en-US" sz="4200" b="1" dirty="0">
                <a:solidFill>
                  <a:schemeClr val="tx1">
                    <a:lumMod val="85000"/>
                    <a:lumOff val="15000"/>
                  </a:schemeClr>
                </a:solidFill>
                <a:latin typeface="Montserrat" panose="00000500000000000000" pitchFamily="2" charset="0"/>
              </a:rPr>
              <a:t>Future Research Direction</a:t>
            </a:r>
          </a:p>
        </p:txBody>
      </p:sp>
      <p:grpSp>
        <p:nvGrpSpPr>
          <p:cNvPr id="5" name="Group 4">
            <a:extLst>
              <a:ext uri="{FF2B5EF4-FFF2-40B4-BE49-F238E27FC236}">
                <a16:creationId xmlns:a16="http://schemas.microsoft.com/office/drawing/2014/main" id="{4DF3791F-755E-89A9-7B33-E0DB03095476}"/>
              </a:ext>
            </a:extLst>
          </p:cNvPr>
          <p:cNvGrpSpPr/>
          <p:nvPr/>
        </p:nvGrpSpPr>
        <p:grpSpPr>
          <a:xfrm>
            <a:off x="794205" y="1720047"/>
            <a:ext cx="16434615" cy="8635079"/>
            <a:chOff x="461464" y="1639810"/>
            <a:chExt cx="10956410" cy="5756719"/>
          </a:xfrm>
        </p:grpSpPr>
        <p:sp>
          <p:nvSpPr>
            <p:cNvPr id="81" name="Isosceles Triangle 80">
              <a:extLst>
                <a:ext uri="{FF2B5EF4-FFF2-40B4-BE49-F238E27FC236}">
                  <a16:creationId xmlns:a16="http://schemas.microsoft.com/office/drawing/2014/main" id="{B7D083A5-171B-BD8F-4764-0BA3BB4AAC8A}"/>
                </a:ext>
              </a:extLst>
            </p:cNvPr>
            <p:cNvSpPr/>
            <p:nvPr/>
          </p:nvSpPr>
          <p:spPr>
            <a:xfrm rot="5400000">
              <a:off x="8908587" y="1644922"/>
              <a:ext cx="74126" cy="639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7" name="Group 6">
              <a:extLst>
                <a:ext uri="{FF2B5EF4-FFF2-40B4-BE49-F238E27FC236}">
                  <a16:creationId xmlns:a16="http://schemas.microsoft.com/office/drawing/2014/main" id="{386F9BD9-5604-224F-A8B0-D09A5AF5FF72}"/>
                </a:ext>
              </a:extLst>
            </p:cNvPr>
            <p:cNvGrpSpPr/>
            <p:nvPr/>
          </p:nvGrpSpPr>
          <p:grpSpPr>
            <a:xfrm>
              <a:off x="8825114" y="1905000"/>
              <a:ext cx="2592760" cy="1000274"/>
              <a:chOff x="7692225" y="-1134958"/>
              <a:chExt cx="2592760" cy="1000274"/>
            </a:xfrm>
          </p:grpSpPr>
          <p:sp>
            <p:nvSpPr>
              <p:cNvPr id="74" name="TextBox 73">
                <a:extLst>
                  <a:ext uri="{FF2B5EF4-FFF2-40B4-BE49-F238E27FC236}">
                    <a16:creationId xmlns:a16="http://schemas.microsoft.com/office/drawing/2014/main" id="{D90BC693-C3EB-625A-8A1D-88BEF2FACCD8}"/>
                  </a:ext>
                </a:extLst>
              </p:cNvPr>
              <p:cNvSpPr txBox="1"/>
              <p:nvPr/>
            </p:nvSpPr>
            <p:spPr>
              <a:xfrm>
                <a:off x="8020017" y="-1134958"/>
                <a:ext cx="2264968" cy="1000274"/>
              </a:xfrm>
              <a:prstGeom prst="rect">
                <a:avLst/>
              </a:prstGeom>
              <a:noFill/>
            </p:spPr>
            <p:txBody>
              <a:bodyPr wrap="square" lIns="0" tIns="0" rIns="0" bIns="0" rtlCol="0">
                <a:spAutoFit/>
              </a:bodyPr>
              <a:lstStyle/>
              <a:p>
                <a:pPr>
                  <a:spcBef>
                    <a:spcPts val="900"/>
                  </a:spcBef>
                </a:pPr>
                <a:r>
                  <a:rPr lang="en-US" b="1" dirty="0">
                    <a:solidFill>
                      <a:schemeClr val="tx1">
                        <a:lumMod val="85000"/>
                        <a:lumOff val="15000"/>
                      </a:schemeClr>
                    </a:solidFill>
                    <a:latin typeface="Montserrat" panose="00000500000000000000" pitchFamily="2" charset="0"/>
                  </a:rPr>
                  <a:t>Expand Data Diversity</a:t>
                </a:r>
              </a:p>
              <a:p>
                <a:pPr>
                  <a:spcBef>
                    <a:spcPts val="900"/>
                  </a:spcBef>
                </a:pPr>
                <a:r>
                  <a:rPr lang="en-US" dirty="0">
                    <a:solidFill>
                      <a:schemeClr val="tx1">
                        <a:lumMod val="85000"/>
                        <a:lumOff val="15000"/>
                      </a:schemeClr>
                    </a:solidFill>
                    <a:latin typeface="Montserrat" panose="00000500000000000000" pitchFamily="2" charset="0"/>
                  </a:rPr>
                  <a:t>Incorporate larger, multi-source datasets across industries and geographies to improve generalization.</a:t>
                </a:r>
              </a:p>
            </p:txBody>
          </p:sp>
          <p:grpSp>
            <p:nvGrpSpPr>
              <p:cNvPr id="75" name="Group 74">
                <a:extLst>
                  <a:ext uri="{FF2B5EF4-FFF2-40B4-BE49-F238E27FC236}">
                    <a16:creationId xmlns:a16="http://schemas.microsoft.com/office/drawing/2014/main" id="{D9D79BB5-13A0-E001-0E79-CD4B204857CB}"/>
                  </a:ext>
                </a:extLst>
              </p:cNvPr>
              <p:cNvGrpSpPr/>
              <p:nvPr/>
            </p:nvGrpSpPr>
            <p:grpSpPr>
              <a:xfrm>
                <a:off x="7692225" y="-1116167"/>
                <a:ext cx="223569" cy="223569"/>
                <a:chOff x="7531094" y="-2004222"/>
                <a:chExt cx="324451" cy="324451"/>
              </a:xfrm>
            </p:grpSpPr>
            <p:sp>
              <p:nvSpPr>
                <p:cNvPr id="76" name="Oval 75">
                  <a:extLst>
                    <a:ext uri="{FF2B5EF4-FFF2-40B4-BE49-F238E27FC236}">
                      <a16:creationId xmlns:a16="http://schemas.microsoft.com/office/drawing/2014/main" id="{B00B6D4C-EF0E-76C9-7C6A-13100DB5E4F4}"/>
                    </a:ext>
                  </a:extLst>
                </p:cNvPr>
                <p:cNvSpPr/>
                <p:nvPr/>
              </p:nvSpPr>
              <p:spPr>
                <a:xfrm>
                  <a:off x="7531094" y="-2004222"/>
                  <a:ext cx="324451" cy="324451"/>
                </a:xfrm>
                <a:prstGeom prst="ellipse">
                  <a:avLst/>
                </a:prstGeom>
                <a:solidFill>
                  <a:schemeClr val="accent2"/>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77" name="Isosceles Triangle 76">
                  <a:extLst>
                    <a:ext uri="{FF2B5EF4-FFF2-40B4-BE49-F238E27FC236}">
                      <a16:creationId xmlns:a16="http://schemas.microsoft.com/office/drawing/2014/main" id="{6F723CBE-EB9C-06D9-898C-DCEF85050962}"/>
                    </a:ext>
                  </a:extLst>
                </p:cNvPr>
                <p:cNvSpPr/>
                <p:nvPr/>
              </p:nvSpPr>
              <p:spPr>
                <a:xfrm rot="5400000">
                  <a:off x="7652232" y="-1888364"/>
                  <a:ext cx="107574" cy="927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nvGrpSpPr>
            <p:cNvPr id="8" name="Group 7">
              <a:extLst>
                <a:ext uri="{FF2B5EF4-FFF2-40B4-BE49-F238E27FC236}">
                  <a16:creationId xmlns:a16="http://schemas.microsoft.com/office/drawing/2014/main" id="{761AC564-4DB2-B0F7-75AF-8D8B4D7DC4B4}"/>
                </a:ext>
              </a:extLst>
            </p:cNvPr>
            <p:cNvGrpSpPr/>
            <p:nvPr/>
          </p:nvGrpSpPr>
          <p:grpSpPr>
            <a:xfrm>
              <a:off x="8805776" y="4262867"/>
              <a:ext cx="2592760" cy="1184940"/>
              <a:chOff x="7672887" y="-710706"/>
              <a:chExt cx="2592760" cy="1184940"/>
            </a:xfrm>
          </p:grpSpPr>
          <p:sp>
            <p:nvSpPr>
              <p:cNvPr id="70" name="TextBox 69">
                <a:extLst>
                  <a:ext uri="{FF2B5EF4-FFF2-40B4-BE49-F238E27FC236}">
                    <a16:creationId xmlns:a16="http://schemas.microsoft.com/office/drawing/2014/main" id="{0D1A7D23-E1AD-674D-8C5B-061F1284BC88}"/>
                  </a:ext>
                </a:extLst>
              </p:cNvPr>
              <p:cNvSpPr txBox="1"/>
              <p:nvPr/>
            </p:nvSpPr>
            <p:spPr>
              <a:xfrm>
                <a:off x="8000679" y="-710706"/>
                <a:ext cx="2264968" cy="1184940"/>
              </a:xfrm>
              <a:prstGeom prst="rect">
                <a:avLst/>
              </a:prstGeom>
              <a:noFill/>
            </p:spPr>
            <p:txBody>
              <a:bodyPr wrap="square" lIns="0" tIns="0" rIns="0" bIns="0" rtlCol="0">
                <a:spAutoFit/>
              </a:bodyPr>
              <a:lstStyle/>
              <a:p>
                <a:pPr>
                  <a:spcBef>
                    <a:spcPts val="900"/>
                  </a:spcBef>
                </a:pPr>
                <a:r>
                  <a:rPr lang="en-US" b="1" dirty="0">
                    <a:solidFill>
                      <a:schemeClr val="tx1">
                        <a:lumMod val="85000"/>
                        <a:lumOff val="15000"/>
                      </a:schemeClr>
                    </a:solidFill>
                    <a:latin typeface="Montserrat" panose="00000500000000000000" pitchFamily="2" charset="0"/>
                  </a:rPr>
                  <a:t>Integrate Behavioral &amp; Unstructured Data</a:t>
                </a:r>
              </a:p>
              <a:p>
                <a:pPr>
                  <a:spcBef>
                    <a:spcPts val="900"/>
                  </a:spcBef>
                </a:pPr>
                <a:r>
                  <a:rPr lang="en-US" dirty="0">
                    <a:solidFill>
                      <a:schemeClr val="tx1">
                        <a:lumMod val="85000"/>
                        <a:lumOff val="15000"/>
                      </a:schemeClr>
                    </a:solidFill>
                    <a:latin typeface="Montserrat" panose="00000500000000000000" pitchFamily="2" charset="0"/>
                  </a:rPr>
                  <a:t> Include psychometric tests, resume texts, and video interviews for richer candidate profiles.</a:t>
                </a:r>
              </a:p>
            </p:txBody>
          </p:sp>
          <p:grpSp>
            <p:nvGrpSpPr>
              <p:cNvPr id="71" name="Group 70">
                <a:extLst>
                  <a:ext uri="{FF2B5EF4-FFF2-40B4-BE49-F238E27FC236}">
                    <a16:creationId xmlns:a16="http://schemas.microsoft.com/office/drawing/2014/main" id="{D5014566-A8BC-F5A6-21A7-0A82D0060345}"/>
                  </a:ext>
                </a:extLst>
              </p:cNvPr>
              <p:cNvGrpSpPr/>
              <p:nvPr/>
            </p:nvGrpSpPr>
            <p:grpSpPr>
              <a:xfrm>
                <a:off x="7672887" y="-691914"/>
                <a:ext cx="223569" cy="223569"/>
                <a:chOff x="7503030" y="-1388501"/>
                <a:chExt cx="324451" cy="324451"/>
              </a:xfrm>
            </p:grpSpPr>
            <p:sp>
              <p:nvSpPr>
                <p:cNvPr id="72" name="Oval 71">
                  <a:extLst>
                    <a:ext uri="{FF2B5EF4-FFF2-40B4-BE49-F238E27FC236}">
                      <a16:creationId xmlns:a16="http://schemas.microsoft.com/office/drawing/2014/main" id="{A7C4F1EB-9799-4EB6-017C-9276DAC93651}"/>
                    </a:ext>
                  </a:extLst>
                </p:cNvPr>
                <p:cNvSpPr/>
                <p:nvPr/>
              </p:nvSpPr>
              <p:spPr>
                <a:xfrm>
                  <a:off x="7503030" y="-1388501"/>
                  <a:ext cx="324451" cy="324451"/>
                </a:xfrm>
                <a:prstGeom prst="ellipse">
                  <a:avLst/>
                </a:prstGeom>
                <a:solidFill>
                  <a:schemeClr val="accent3"/>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73" name="Isosceles Triangle 72">
                  <a:extLst>
                    <a:ext uri="{FF2B5EF4-FFF2-40B4-BE49-F238E27FC236}">
                      <a16:creationId xmlns:a16="http://schemas.microsoft.com/office/drawing/2014/main" id="{491623C4-4A05-A66E-FE2A-EA17C2EF64A6}"/>
                    </a:ext>
                  </a:extLst>
                </p:cNvPr>
                <p:cNvSpPr/>
                <p:nvPr/>
              </p:nvSpPr>
              <p:spPr>
                <a:xfrm rot="5400000">
                  <a:off x="7624168" y="-1272609"/>
                  <a:ext cx="107574" cy="927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nvGrpSpPr>
            <p:cNvPr id="9" name="Group 8">
              <a:extLst>
                <a:ext uri="{FF2B5EF4-FFF2-40B4-BE49-F238E27FC236}">
                  <a16:creationId xmlns:a16="http://schemas.microsoft.com/office/drawing/2014/main" id="{9BAE96E0-84D1-E4F5-8ACE-3C9D904CC034}"/>
                </a:ext>
              </a:extLst>
            </p:cNvPr>
            <p:cNvGrpSpPr/>
            <p:nvPr/>
          </p:nvGrpSpPr>
          <p:grpSpPr>
            <a:xfrm flipH="1">
              <a:off x="574339" y="1901897"/>
              <a:ext cx="2687451" cy="1369606"/>
              <a:chOff x="7702631" y="795554"/>
              <a:chExt cx="2687451" cy="1369606"/>
            </a:xfrm>
          </p:grpSpPr>
          <p:sp>
            <p:nvSpPr>
              <p:cNvPr id="66" name="TextBox 65">
                <a:extLst>
                  <a:ext uri="{FF2B5EF4-FFF2-40B4-BE49-F238E27FC236}">
                    <a16:creationId xmlns:a16="http://schemas.microsoft.com/office/drawing/2014/main" id="{6F34046C-7870-9EB6-CE10-1E49E2D49A56}"/>
                  </a:ext>
                </a:extLst>
              </p:cNvPr>
              <p:cNvSpPr txBox="1"/>
              <p:nvPr/>
            </p:nvSpPr>
            <p:spPr>
              <a:xfrm>
                <a:off x="8125114" y="795554"/>
                <a:ext cx="2264968" cy="1369606"/>
              </a:xfrm>
              <a:prstGeom prst="rect">
                <a:avLst/>
              </a:prstGeom>
              <a:noFill/>
            </p:spPr>
            <p:txBody>
              <a:bodyPr wrap="square" lIns="0" tIns="0" rIns="0" bIns="0" rtlCol="0">
                <a:spAutoFit/>
              </a:bodyPr>
              <a:lstStyle/>
              <a:p>
                <a:pPr algn="r">
                  <a:spcBef>
                    <a:spcPts val="900"/>
                  </a:spcBef>
                </a:pPr>
                <a:r>
                  <a:rPr lang="en-US" b="1" dirty="0">
                    <a:solidFill>
                      <a:schemeClr val="tx1">
                        <a:lumMod val="85000"/>
                        <a:lumOff val="15000"/>
                      </a:schemeClr>
                    </a:solidFill>
                    <a:latin typeface="Montserrat" panose="00000500000000000000" pitchFamily="2" charset="0"/>
                  </a:rPr>
                  <a:t>Real-World System Deployment</a:t>
                </a:r>
              </a:p>
              <a:p>
                <a:pPr algn="r">
                  <a:spcBef>
                    <a:spcPts val="900"/>
                  </a:spcBef>
                </a:pPr>
                <a:r>
                  <a:rPr lang="en-US" dirty="0">
                    <a:solidFill>
                      <a:schemeClr val="tx1">
                        <a:lumMod val="85000"/>
                        <a:lumOff val="15000"/>
                      </a:schemeClr>
                    </a:solidFill>
                    <a:latin typeface="Montserrat" panose="00000500000000000000" pitchFamily="2" charset="0"/>
                  </a:rPr>
                  <a:t> Implement models in live recruitment workflows and monitor outcomes to create human-AI collaborative hiring systems.</a:t>
                </a:r>
              </a:p>
            </p:txBody>
          </p:sp>
          <p:grpSp>
            <p:nvGrpSpPr>
              <p:cNvPr id="67" name="Group 66">
                <a:extLst>
                  <a:ext uri="{FF2B5EF4-FFF2-40B4-BE49-F238E27FC236}">
                    <a16:creationId xmlns:a16="http://schemas.microsoft.com/office/drawing/2014/main" id="{5773C15F-893E-B053-2DA0-C5C68D40138E}"/>
                  </a:ext>
                </a:extLst>
              </p:cNvPr>
              <p:cNvGrpSpPr/>
              <p:nvPr/>
            </p:nvGrpSpPr>
            <p:grpSpPr>
              <a:xfrm>
                <a:off x="7702631" y="868208"/>
                <a:ext cx="223569" cy="223569"/>
                <a:chOff x="7546195" y="875581"/>
                <a:chExt cx="324451" cy="324451"/>
              </a:xfrm>
            </p:grpSpPr>
            <p:sp>
              <p:nvSpPr>
                <p:cNvPr id="68" name="Oval 67">
                  <a:extLst>
                    <a:ext uri="{FF2B5EF4-FFF2-40B4-BE49-F238E27FC236}">
                      <a16:creationId xmlns:a16="http://schemas.microsoft.com/office/drawing/2014/main" id="{8D431129-516D-5589-F070-0EE21150451C}"/>
                    </a:ext>
                  </a:extLst>
                </p:cNvPr>
                <p:cNvSpPr/>
                <p:nvPr/>
              </p:nvSpPr>
              <p:spPr>
                <a:xfrm>
                  <a:off x="7546195" y="875581"/>
                  <a:ext cx="324451" cy="324451"/>
                </a:xfrm>
                <a:prstGeom prst="ellipse">
                  <a:avLst/>
                </a:prstGeom>
                <a:solidFill>
                  <a:schemeClr val="accent6"/>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69" name="Isosceles Triangle 68">
                  <a:extLst>
                    <a:ext uri="{FF2B5EF4-FFF2-40B4-BE49-F238E27FC236}">
                      <a16:creationId xmlns:a16="http://schemas.microsoft.com/office/drawing/2014/main" id="{C1414C83-E687-334A-4328-1DC704B53726}"/>
                    </a:ext>
                  </a:extLst>
                </p:cNvPr>
                <p:cNvSpPr/>
                <p:nvPr/>
              </p:nvSpPr>
              <p:spPr>
                <a:xfrm rot="5400000">
                  <a:off x="7667333" y="991433"/>
                  <a:ext cx="107574" cy="927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nvGrpSpPr>
            <p:cNvPr id="17" name="Group 16">
              <a:extLst>
                <a:ext uri="{FF2B5EF4-FFF2-40B4-BE49-F238E27FC236}">
                  <a16:creationId xmlns:a16="http://schemas.microsoft.com/office/drawing/2014/main" id="{0009A2BB-9170-6F2F-E8C8-01B3C11C8AFC}"/>
                </a:ext>
              </a:extLst>
            </p:cNvPr>
            <p:cNvGrpSpPr/>
            <p:nvPr/>
          </p:nvGrpSpPr>
          <p:grpSpPr>
            <a:xfrm flipH="1">
              <a:off x="461464" y="4245782"/>
              <a:ext cx="2687452" cy="1369606"/>
              <a:chOff x="7815505" y="1205824"/>
              <a:chExt cx="2687452" cy="1369606"/>
            </a:xfrm>
          </p:grpSpPr>
          <p:sp>
            <p:nvSpPr>
              <p:cNvPr id="62" name="TextBox 61">
                <a:extLst>
                  <a:ext uri="{FF2B5EF4-FFF2-40B4-BE49-F238E27FC236}">
                    <a16:creationId xmlns:a16="http://schemas.microsoft.com/office/drawing/2014/main" id="{6F640921-B4EE-FD85-AB59-281749963049}"/>
                  </a:ext>
                </a:extLst>
              </p:cNvPr>
              <p:cNvSpPr txBox="1"/>
              <p:nvPr/>
            </p:nvSpPr>
            <p:spPr>
              <a:xfrm>
                <a:off x="8237989" y="1205824"/>
                <a:ext cx="2264968" cy="1369606"/>
              </a:xfrm>
              <a:prstGeom prst="rect">
                <a:avLst/>
              </a:prstGeom>
              <a:noFill/>
            </p:spPr>
            <p:txBody>
              <a:bodyPr wrap="square" lIns="0" tIns="0" rIns="0" bIns="0" rtlCol="0">
                <a:spAutoFit/>
              </a:bodyPr>
              <a:lstStyle/>
              <a:p>
                <a:pPr algn="r">
                  <a:spcBef>
                    <a:spcPts val="900"/>
                  </a:spcBef>
                </a:pPr>
                <a:r>
                  <a:rPr lang="en-US" b="1" dirty="0">
                    <a:solidFill>
                      <a:schemeClr val="tx1">
                        <a:lumMod val="85000"/>
                        <a:lumOff val="15000"/>
                      </a:schemeClr>
                    </a:solidFill>
                    <a:latin typeface="Montserrat" panose="00000500000000000000" pitchFamily="2" charset="0"/>
                  </a:rPr>
                  <a:t> Enhance Interpretability for Deep Learning</a:t>
                </a:r>
              </a:p>
              <a:p>
                <a:pPr algn="r">
                  <a:spcBef>
                    <a:spcPts val="900"/>
                  </a:spcBef>
                </a:pPr>
                <a:r>
                  <a:rPr lang="en-US" dirty="0">
                    <a:solidFill>
                      <a:schemeClr val="tx1">
                        <a:lumMod val="85000"/>
                        <a:lumOff val="15000"/>
                      </a:schemeClr>
                    </a:solidFill>
                    <a:latin typeface="Montserrat" panose="00000500000000000000" pitchFamily="2" charset="0"/>
                  </a:rPr>
                  <a:t> Apply techniques like Integrated Gradients and Attention-based Interpretability for better neural network transparency.</a:t>
                </a:r>
              </a:p>
            </p:txBody>
          </p:sp>
          <p:grpSp>
            <p:nvGrpSpPr>
              <p:cNvPr id="63" name="Group 62">
                <a:extLst>
                  <a:ext uri="{FF2B5EF4-FFF2-40B4-BE49-F238E27FC236}">
                    <a16:creationId xmlns:a16="http://schemas.microsoft.com/office/drawing/2014/main" id="{CDFD6ECF-0D44-E6F8-58B5-041C07731C3C}"/>
                  </a:ext>
                </a:extLst>
              </p:cNvPr>
              <p:cNvGrpSpPr/>
              <p:nvPr/>
            </p:nvGrpSpPr>
            <p:grpSpPr>
              <a:xfrm>
                <a:off x="7815505" y="1224617"/>
                <a:ext cx="223569" cy="223569"/>
                <a:chOff x="7710002" y="1392811"/>
                <a:chExt cx="324451" cy="324451"/>
              </a:xfrm>
            </p:grpSpPr>
            <p:sp>
              <p:nvSpPr>
                <p:cNvPr id="64" name="Oval 63">
                  <a:extLst>
                    <a:ext uri="{FF2B5EF4-FFF2-40B4-BE49-F238E27FC236}">
                      <a16:creationId xmlns:a16="http://schemas.microsoft.com/office/drawing/2014/main" id="{DF1A89C2-B538-85A7-9D69-0E884730F4BA}"/>
                    </a:ext>
                  </a:extLst>
                </p:cNvPr>
                <p:cNvSpPr/>
                <p:nvPr/>
              </p:nvSpPr>
              <p:spPr>
                <a:xfrm>
                  <a:off x="7710002" y="1392811"/>
                  <a:ext cx="324451" cy="324451"/>
                </a:xfrm>
                <a:prstGeom prst="ellipse">
                  <a:avLst/>
                </a:prstGeom>
                <a:solidFill>
                  <a:schemeClr val="accent5"/>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65" name="Isosceles Triangle 64">
                  <a:extLst>
                    <a:ext uri="{FF2B5EF4-FFF2-40B4-BE49-F238E27FC236}">
                      <a16:creationId xmlns:a16="http://schemas.microsoft.com/office/drawing/2014/main" id="{522059EF-7320-5286-A453-7CBCFF31DA4B}"/>
                    </a:ext>
                  </a:extLst>
                </p:cNvPr>
                <p:cNvSpPr/>
                <p:nvPr/>
              </p:nvSpPr>
              <p:spPr>
                <a:xfrm rot="5400000">
                  <a:off x="7831148" y="1508667"/>
                  <a:ext cx="107574" cy="927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nvGrpSpPr>
            <p:cNvPr id="18" name="Group 17">
              <a:extLst>
                <a:ext uri="{FF2B5EF4-FFF2-40B4-BE49-F238E27FC236}">
                  <a16:creationId xmlns:a16="http://schemas.microsoft.com/office/drawing/2014/main" id="{8C68CA24-F8A1-1172-A120-BB1D5AD2F01F}"/>
                </a:ext>
              </a:extLst>
            </p:cNvPr>
            <p:cNvGrpSpPr/>
            <p:nvPr/>
          </p:nvGrpSpPr>
          <p:grpSpPr>
            <a:xfrm flipH="1">
              <a:off x="3102416" y="5507040"/>
              <a:ext cx="5917521" cy="1889489"/>
              <a:chOff x="1944484" y="533467"/>
              <a:chExt cx="5917521" cy="1889489"/>
            </a:xfrm>
          </p:grpSpPr>
          <p:sp>
            <p:nvSpPr>
              <p:cNvPr id="58" name="TextBox 57">
                <a:extLst>
                  <a:ext uri="{FF2B5EF4-FFF2-40B4-BE49-F238E27FC236}">
                    <a16:creationId xmlns:a16="http://schemas.microsoft.com/office/drawing/2014/main" id="{214622E3-4F4C-019B-23FF-25DA61C2AC9A}"/>
                  </a:ext>
                </a:extLst>
              </p:cNvPr>
              <p:cNvSpPr txBox="1"/>
              <p:nvPr/>
            </p:nvSpPr>
            <p:spPr>
              <a:xfrm>
                <a:off x="1944484" y="1530404"/>
                <a:ext cx="5917521" cy="892552"/>
              </a:xfrm>
              <a:prstGeom prst="rect">
                <a:avLst/>
              </a:prstGeom>
              <a:noFill/>
            </p:spPr>
            <p:txBody>
              <a:bodyPr wrap="square" lIns="0" tIns="0" rIns="0" bIns="0" rtlCol="0">
                <a:spAutoFit/>
              </a:bodyPr>
              <a:lstStyle/>
              <a:p>
                <a:pPr>
                  <a:spcBef>
                    <a:spcPts val="900"/>
                  </a:spcBef>
                </a:pPr>
                <a:r>
                  <a:rPr lang="en-US" b="1" dirty="0">
                    <a:solidFill>
                      <a:schemeClr val="tx1">
                        <a:lumMod val="85000"/>
                        <a:lumOff val="15000"/>
                      </a:schemeClr>
                    </a:solidFill>
                    <a:latin typeface="Montserrat" panose="00000500000000000000" pitchFamily="2" charset="0"/>
                  </a:rPr>
                  <a:t>Deeper Fairness Modelling</a:t>
                </a:r>
              </a:p>
              <a:p>
                <a:pPr>
                  <a:spcBef>
                    <a:spcPts val="900"/>
                  </a:spcBef>
                </a:pPr>
                <a:r>
                  <a:rPr lang="en-US" dirty="0">
                    <a:solidFill>
                      <a:schemeClr val="tx1">
                        <a:lumMod val="85000"/>
                        <a:lumOff val="15000"/>
                      </a:schemeClr>
                    </a:solidFill>
                    <a:latin typeface="Montserrat" panose="00000500000000000000" pitchFamily="2" charset="0"/>
                  </a:rPr>
                  <a:t>Explore intersectional fairness (gender + ethnicity) and longitudinal fairness (long-term impact analysis).</a:t>
                </a:r>
              </a:p>
              <a:p>
                <a:pPr>
                  <a:spcBef>
                    <a:spcPts val="900"/>
                  </a:spcBef>
                </a:pPr>
                <a:endParaRPr lang="en-US" dirty="0">
                  <a:solidFill>
                    <a:schemeClr val="tx1">
                      <a:lumMod val="85000"/>
                      <a:lumOff val="15000"/>
                    </a:schemeClr>
                  </a:solidFill>
                  <a:latin typeface="Montserrat" panose="00000500000000000000" pitchFamily="2" charset="0"/>
                </a:endParaRPr>
              </a:p>
            </p:txBody>
          </p:sp>
          <p:sp>
            <p:nvSpPr>
              <p:cNvPr id="61" name="Isosceles Triangle 60">
                <a:extLst>
                  <a:ext uri="{FF2B5EF4-FFF2-40B4-BE49-F238E27FC236}">
                    <a16:creationId xmlns:a16="http://schemas.microsoft.com/office/drawing/2014/main" id="{D6890C77-8DC9-2A18-AE53-339BBD4929E3}"/>
                  </a:ext>
                </a:extLst>
              </p:cNvPr>
              <p:cNvSpPr/>
              <p:nvPr/>
            </p:nvSpPr>
            <p:spPr>
              <a:xfrm rot="5400000">
                <a:off x="7775697" y="538579"/>
                <a:ext cx="74126" cy="639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4" name="Freeform 29">
              <a:extLst>
                <a:ext uri="{FF2B5EF4-FFF2-40B4-BE49-F238E27FC236}">
                  <a16:creationId xmlns:a16="http://schemas.microsoft.com/office/drawing/2014/main" id="{E26B5C10-12B5-C677-F9F7-A7AAE4111DDC}"/>
                </a:ext>
              </a:extLst>
            </p:cNvPr>
            <p:cNvSpPr>
              <a:spLocks/>
            </p:cNvSpPr>
            <p:nvPr/>
          </p:nvSpPr>
          <p:spPr bwMode="auto">
            <a:xfrm rot="18000000">
              <a:off x="3989318" y="2119004"/>
              <a:ext cx="2215792" cy="1965847"/>
            </a:xfrm>
            <a:custGeom>
              <a:avLst/>
              <a:gdLst>
                <a:gd name="connsiteX0" fmla="*/ 1214790 w 2430744"/>
                <a:gd name="connsiteY0" fmla="*/ 0 h 2156551"/>
                <a:gd name="connsiteX1" fmla="*/ 2424716 w 2430744"/>
                <a:gd name="connsiteY1" fmla="*/ 306365 h 2156551"/>
                <a:gd name="connsiteX2" fmla="*/ 2430744 w 2430744"/>
                <a:gd name="connsiteY2" fmla="*/ 310027 h 2156551"/>
                <a:gd name="connsiteX3" fmla="*/ 1977342 w 2430744"/>
                <a:gd name="connsiteY3" fmla="*/ 1094831 h 2156551"/>
                <a:gd name="connsiteX4" fmla="*/ 1974832 w 2430744"/>
                <a:gd name="connsiteY4" fmla="*/ 1094831 h 2156551"/>
                <a:gd name="connsiteX5" fmla="*/ 1482028 w 2430744"/>
                <a:gd name="connsiteY5" fmla="*/ 1508851 h 2156551"/>
                <a:gd name="connsiteX6" fmla="*/ 1482072 w 2430744"/>
                <a:gd name="connsiteY6" fmla="*/ 1508851 h 2156551"/>
                <a:gd name="connsiteX7" fmla="*/ 1482072 w 2430744"/>
                <a:gd name="connsiteY7" fmla="*/ 2156551 h 2156551"/>
                <a:gd name="connsiteX8" fmla="*/ 948672 w 2430744"/>
                <a:gd name="connsiteY8" fmla="*/ 2156551 h 2156551"/>
                <a:gd name="connsiteX9" fmla="*/ 948672 w 2430744"/>
                <a:gd name="connsiteY9" fmla="*/ 1508851 h 2156551"/>
                <a:gd name="connsiteX10" fmla="*/ 946176 w 2430744"/>
                <a:gd name="connsiteY10" fmla="*/ 1508851 h 2156551"/>
                <a:gd name="connsiteX11" fmla="*/ 453372 w 2430744"/>
                <a:gd name="connsiteY11" fmla="*/ 1094831 h 2156551"/>
                <a:gd name="connsiteX12" fmla="*/ 452830 w 2430744"/>
                <a:gd name="connsiteY12" fmla="*/ 1094831 h 2156551"/>
                <a:gd name="connsiteX13" fmla="*/ 0 w 2430744"/>
                <a:gd name="connsiteY13" fmla="*/ 309320 h 2156551"/>
                <a:gd name="connsiteX14" fmla="*/ 4864 w 2430744"/>
                <a:gd name="connsiteY14" fmla="*/ 306365 h 2156551"/>
                <a:gd name="connsiteX15" fmla="*/ 1214790 w 2430744"/>
                <a:gd name="connsiteY15" fmla="*/ 0 h 21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0744" h="2156551">
                  <a:moveTo>
                    <a:pt x="1214790" y="0"/>
                  </a:moveTo>
                  <a:cubicBezTo>
                    <a:pt x="1652881" y="0"/>
                    <a:pt x="2065050" y="110982"/>
                    <a:pt x="2424716" y="306365"/>
                  </a:cubicBezTo>
                  <a:lnTo>
                    <a:pt x="2430744" y="310027"/>
                  </a:lnTo>
                  <a:lnTo>
                    <a:pt x="1977342" y="1094831"/>
                  </a:lnTo>
                  <a:lnTo>
                    <a:pt x="1974832" y="1094831"/>
                  </a:lnTo>
                  <a:lnTo>
                    <a:pt x="1482028" y="1508851"/>
                  </a:lnTo>
                  <a:lnTo>
                    <a:pt x="1482072" y="1508851"/>
                  </a:lnTo>
                  <a:lnTo>
                    <a:pt x="1482072" y="2156551"/>
                  </a:lnTo>
                  <a:lnTo>
                    <a:pt x="948672" y="2156551"/>
                  </a:lnTo>
                  <a:lnTo>
                    <a:pt x="948672" y="1508851"/>
                  </a:lnTo>
                  <a:lnTo>
                    <a:pt x="946176" y="1508851"/>
                  </a:lnTo>
                  <a:lnTo>
                    <a:pt x="453372" y="1094831"/>
                  </a:lnTo>
                  <a:lnTo>
                    <a:pt x="452830" y="1094831"/>
                  </a:lnTo>
                  <a:lnTo>
                    <a:pt x="0" y="309320"/>
                  </a:lnTo>
                  <a:lnTo>
                    <a:pt x="4864" y="306365"/>
                  </a:lnTo>
                  <a:cubicBezTo>
                    <a:pt x="364531" y="110982"/>
                    <a:pt x="776700" y="0"/>
                    <a:pt x="1214790" y="0"/>
                  </a:cubicBezTo>
                  <a:close/>
                </a:path>
              </a:pathLst>
            </a:custGeom>
            <a:solidFill>
              <a:schemeClr val="accent6"/>
            </a:solidFill>
            <a:ln>
              <a:noFill/>
            </a:ln>
          </p:spPr>
          <p:txBody>
            <a:bodyPr vert="horz" wrap="square" lIns="137160" tIns="68580" rIns="137160" bIns="68580" numCol="1" anchor="t" anchorCtr="0" compatLnSpc="1">
              <a:prstTxWarp prst="textNoShape">
                <a:avLst/>
              </a:prstTxWarp>
              <a:noAutofit/>
            </a:bodyPr>
            <a:lstStyle/>
            <a:p>
              <a:endParaRPr lang="en-US" sz="2700"/>
            </a:p>
          </p:txBody>
        </p:sp>
        <p:sp>
          <p:nvSpPr>
            <p:cNvPr id="25" name="Rectangle 24">
              <a:extLst>
                <a:ext uri="{FF2B5EF4-FFF2-40B4-BE49-F238E27FC236}">
                  <a16:creationId xmlns:a16="http://schemas.microsoft.com/office/drawing/2014/main" id="{068640D2-2862-B8D7-C393-E104DE5A1AB4}"/>
                </a:ext>
              </a:extLst>
            </p:cNvPr>
            <p:cNvSpPr/>
            <p:nvPr/>
          </p:nvSpPr>
          <p:spPr>
            <a:xfrm rot="18000000">
              <a:off x="5449675" y="3150571"/>
              <a:ext cx="486231" cy="590424"/>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8" name="Trapezoid 27">
              <a:extLst>
                <a:ext uri="{FF2B5EF4-FFF2-40B4-BE49-F238E27FC236}">
                  <a16:creationId xmlns:a16="http://schemas.microsoft.com/office/drawing/2014/main" id="{B7E5683A-C020-A8EE-6D5E-0961D8CE32D0}"/>
                </a:ext>
              </a:extLst>
            </p:cNvPr>
            <p:cNvSpPr/>
            <p:nvPr/>
          </p:nvSpPr>
          <p:spPr>
            <a:xfrm rot="7200000">
              <a:off x="4579669" y="3016124"/>
              <a:ext cx="1386917" cy="377408"/>
            </a:xfrm>
            <a:prstGeom prst="trapezoid">
              <a:avLst>
                <a:gd name="adj" fmla="val 119029"/>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2" name="Freeform 34">
              <a:extLst>
                <a:ext uri="{FF2B5EF4-FFF2-40B4-BE49-F238E27FC236}">
                  <a16:creationId xmlns:a16="http://schemas.microsoft.com/office/drawing/2014/main" id="{6546C643-E5A9-8B83-69A9-2650BEA06172}"/>
                </a:ext>
              </a:extLst>
            </p:cNvPr>
            <p:cNvSpPr>
              <a:spLocks/>
            </p:cNvSpPr>
            <p:nvPr/>
          </p:nvSpPr>
          <p:spPr bwMode="auto">
            <a:xfrm rot="14400000">
              <a:off x="3751689" y="3635671"/>
              <a:ext cx="2215792" cy="1965847"/>
            </a:xfrm>
            <a:custGeom>
              <a:avLst/>
              <a:gdLst>
                <a:gd name="connsiteX0" fmla="*/ 1214790 w 2430744"/>
                <a:gd name="connsiteY0" fmla="*/ 0 h 2156551"/>
                <a:gd name="connsiteX1" fmla="*/ 2424716 w 2430744"/>
                <a:gd name="connsiteY1" fmla="*/ 306365 h 2156551"/>
                <a:gd name="connsiteX2" fmla="*/ 2430744 w 2430744"/>
                <a:gd name="connsiteY2" fmla="*/ 310027 h 2156551"/>
                <a:gd name="connsiteX3" fmla="*/ 1977342 w 2430744"/>
                <a:gd name="connsiteY3" fmla="*/ 1094831 h 2156551"/>
                <a:gd name="connsiteX4" fmla="*/ 1974832 w 2430744"/>
                <a:gd name="connsiteY4" fmla="*/ 1094831 h 2156551"/>
                <a:gd name="connsiteX5" fmla="*/ 1482028 w 2430744"/>
                <a:gd name="connsiteY5" fmla="*/ 1508851 h 2156551"/>
                <a:gd name="connsiteX6" fmla="*/ 1482072 w 2430744"/>
                <a:gd name="connsiteY6" fmla="*/ 1508851 h 2156551"/>
                <a:gd name="connsiteX7" fmla="*/ 1482072 w 2430744"/>
                <a:gd name="connsiteY7" fmla="*/ 2156551 h 2156551"/>
                <a:gd name="connsiteX8" fmla="*/ 948672 w 2430744"/>
                <a:gd name="connsiteY8" fmla="*/ 2156551 h 2156551"/>
                <a:gd name="connsiteX9" fmla="*/ 948672 w 2430744"/>
                <a:gd name="connsiteY9" fmla="*/ 1508851 h 2156551"/>
                <a:gd name="connsiteX10" fmla="*/ 946176 w 2430744"/>
                <a:gd name="connsiteY10" fmla="*/ 1508851 h 2156551"/>
                <a:gd name="connsiteX11" fmla="*/ 453372 w 2430744"/>
                <a:gd name="connsiteY11" fmla="*/ 1094831 h 2156551"/>
                <a:gd name="connsiteX12" fmla="*/ 452830 w 2430744"/>
                <a:gd name="connsiteY12" fmla="*/ 1094831 h 2156551"/>
                <a:gd name="connsiteX13" fmla="*/ 0 w 2430744"/>
                <a:gd name="connsiteY13" fmla="*/ 309320 h 2156551"/>
                <a:gd name="connsiteX14" fmla="*/ 4864 w 2430744"/>
                <a:gd name="connsiteY14" fmla="*/ 306365 h 2156551"/>
                <a:gd name="connsiteX15" fmla="*/ 1214790 w 2430744"/>
                <a:gd name="connsiteY15" fmla="*/ 0 h 21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0744" h="2156551">
                  <a:moveTo>
                    <a:pt x="1214790" y="0"/>
                  </a:moveTo>
                  <a:cubicBezTo>
                    <a:pt x="1652881" y="0"/>
                    <a:pt x="2065050" y="110982"/>
                    <a:pt x="2424716" y="306365"/>
                  </a:cubicBezTo>
                  <a:lnTo>
                    <a:pt x="2430744" y="310027"/>
                  </a:lnTo>
                  <a:lnTo>
                    <a:pt x="1977342" y="1094831"/>
                  </a:lnTo>
                  <a:lnTo>
                    <a:pt x="1974832" y="1094831"/>
                  </a:lnTo>
                  <a:lnTo>
                    <a:pt x="1482028" y="1508851"/>
                  </a:lnTo>
                  <a:lnTo>
                    <a:pt x="1482072" y="1508851"/>
                  </a:lnTo>
                  <a:lnTo>
                    <a:pt x="1482072" y="2156551"/>
                  </a:lnTo>
                  <a:lnTo>
                    <a:pt x="948672" y="2156551"/>
                  </a:lnTo>
                  <a:lnTo>
                    <a:pt x="948672" y="1508851"/>
                  </a:lnTo>
                  <a:lnTo>
                    <a:pt x="946176" y="1508851"/>
                  </a:lnTo>
                  <a:lnTo>
                    <a:pt x="453372" y="1094831"/>
                  </a:lnTo>
                  <a:lnTo>
                    <a:pt x="452830" y="1094831"/>
                  </a:lnTo>
                  <a:lnTo>
                    <a:pt x="0" y="309320"/>
                  </a:lnTo>
                  <a:lnTo>
                    <a:pt x="4864" y="306365"/>
                  </a:lnTo>
                  <a:cubicBezTo>
                    <a:pt x="364531" y="110982"/>
                    <a:pt x="776700" y="0"/>
                    <a:pt x="1214790" y="0"/>
                  </a:cubicBezTo>
                  <a:close/>
                </a:path>
              </a:pathLst>
            </a:custGeom>
            <a:solidFill>
              <a:schemeClr val="accent5"/>
            </a:solidFill>
            <a:ln>
              <a:noFill/>
            </a:ln>
          </p:spPr>
          <p:txBody>
            <a:bodyPr vert="horz" wrap="square" lIns="137160" tIns="68580" rIns="137160" bIns="68580" numCol="1" anchor="t" anchorCtr="0" compatLnSpc="1">
              <a:prstTxWarp prst="textNoShape">
                <a:avLst/>
              </a:prstTxWarp>
              <a:noAutofit/>
            </a:bodyPr>
            <a:lstStyle/>
            <a:p>
              <a:endParaRPr lang="en-US" sz="2700"/>
            </a:p>
          </p:txBody>
        </p:sp>
        <p:sp>
          <p:nvSpPr>
            <p:cNvPr id="33" name="Rectangle 32">
              <a:extLst>
                <a:ext uri="{FF2B5EF4-FFF2-40B4-BE49-F238E27FC236}">
                  <a16:creationId xmlns:a16="http://schemas.microsoft.com/office/drawing/2014/main" id="{DD0C784C-54CD-D631-F46C-31FE92C5B5D4}"/>
                </a:ext>
              </a:extLst>
            </p:cNvPr>
            <p:cNvSpPr/>
            <p:nvPr/>
          </p:nvSpPr>
          <p:spPr>
            <a:xfrm rot="14400000">
              <a:off x="5212046" y="3979527"/>
              <a:ext cx="486231" cy="590424"/>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4" name="Trapezoid 33">
              <a:extLst>
                <a:ext uri="{FF2B5EF4-FFF2-40B4-BE49-F238E27FC236}">
                  <a16:creationId xmlns:a16="http://schemas.microsoft.com/office/drawing/2014/main" id="{0BA819D0-7587-E3BB-12C3-A27C94B8A88B}"/>
                </a:ext>
              </a:extLst>
            </p:cNvPr>
            <p:cNvSpPr/>
            <p:nvPr/>
          </p:nvSpPr>
          <p:spPr>
            <a:xfrm rot="3600000">
              <a:off x="4343197" y="4328995"/>
              <a:ext cx="1386917" cy="377408"/>
            </a:xfrm>
            <a:prstGeom prst="trapezoid">
              <a:avLst>
                <a:gd name="adj" fmla="val 119029"/>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5" name="Freeform 39">
              <a:extLst>
                <a:ext uri="{FF2B5EF4-FFF2-40B4-BE49-F238E27FC236}">
                  <a16:creationId xmlns:a16="http://schemas.microsoft.com/office/drawing/2014/main" id="{32147DA7-D532-116E-1E5B-2033436A86BF}"/>
                </a:ext>
              </a:extLst>
            </p:cNvPr>
            <p:cNvSpPr>
              <a:spLocks/>
            </p:cNvSpPr>
            <p:nvPr/>
          </p:nvSpPr>
          <p:spPr bwMode="auto">
            <a:xfrm rot="10800000">
              <a:off x="4940758" y="4301149"/>
              <a:ext cx="2215793" cy="1965846"/>
            </a:xfrm>
            <a:custGeom>
              <a:avLst/>
              <a:gdLst>
                <a:gd name="connsiteX0" fmla="*/ 1214790 w 2430744"/>
                <a:gd name="connsiteY0" fmla="*/ 0 h 2156551"/>
                <a:gd name="connsiteX1" fmla="*/ 2424716 w 2430744"/>
                <a:gd name="connsiteY1" fmla="*/ 306365 h 2156551"/>
                <a:gd name="connsiteX2" fmla="*/ 2430744 w 2430744"/>
                <a:gd name="connsiteY2" fmla="*/ 310027 h 2156551"/>
                <a:gd name="connsiteX3" fmla="*/ 1977342 w 2430744"/>
                <a:gd name="connsiteY3" fmla="*/ 1094831 h 2156551"/>
                <a:gd name="connsiteX4" fmla="*/ 1974832 w 2430744"/>
                <a:gd name="connsiteY4" fmla="*/ 1094831 h 2156551"/>
                <a:gd name="connsiteX5" fmla="*/ 1482028 w 2430744"/>
                <a:gd name="connsiteY5" fmla="*/ 1508851 h 2156551"/>
                <a:gd name="connsiteX6" fmla="*/ 1482072 w 2430744"/>
                <a:gd name="connsiteY6" fmla="*/ 1508851 h 2156551"/>
                <a:gd name="connsiteX7" fmla="*/ 1482072 w 2430744"/>
                <a:gd name="connsiteY7" fmla="*/ 2156551 h 2156551"/>
                <a:gd name="connsiteX8" fmla="*/ 948672 w 2430744"/>
                <a:gd name="connsiteY8" fmla="*/ 2156551 h 2156551"/>
                <a:gd name="connsiteX9" fmla="*/ 948672 w 2430744"/>
                <a:gd name="connsiteY9" fmla="*/ 1508851 h 2156551"/>
                <a:gd name="connsiteX10" fmla="*/ 946176 w 2430744"/>
                <a:gd name="connsiteY10" fmla="*/ 1508851 h 2156551"/>
                <a:gd name="connsiteX11" fmla="*/ 453372 w 2430744"/>
                <a:gd name="connsiteY11" fmla="*/ 1094831 h 2156551"/>
                <a:gd name="connsiteX12" fmla="*/ 452830 w 2430744"/>
                <a:gd name="connsiteY12" fmla="*/ 1094831 h 2156551"/>
                <a:gd name="connsiteX13" fmla="*/ 0 w 2430744"/>
                <a:gd name="connsiteY13" fmla="*/ 309320 h 2156551"/>
                <a:gd name="connsiteX14" fmla="*/ 4864 w 2430744"/>
                <a:gd name="connsiteY14" fmla="*/ 306365 h 2156551"/>
                <a:gd name="connsiteX15" fmla="*/ 1214790 w 2430744"/>
                <a:gd name="connsiteY15" fmla="*/ 0 h 21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0744" h="2156551">
                  <a:moveTo>
                    <a:pt x="1214790" y="0"/>
                  </a:moveTo>
                  <a:cubicBezTo>
                    <a:pt x="1652881" y="0"/>
                    <a:pt x="2065050" y="110982"/>
                    <a:pt x="2424716" y="306365"/>
                  </a:cubicBezTo>
                  <a:lnTo>
                    <a:pt x="2430744" y="310027"/>
                  </a:lnTo>
                  <a:lnTo>
                    <a:pt x="1977342" y="1094831"/>
                  </a:lnTo>
                  <a:lnTo>
                    <a:pt x="1974832" y="1094831"/>
                  </a:lnTo>
                  <a:lnTo>
                    <a:pt x="1482028" y="1508851"/>
                  </a:lnTo>
                  <a:lnTo>
                    <a:pt x="1482072" y="1508851"/>
                  </a:lnTo>
                  <a:lnTo>
                    <a:pt x="1482072" y="2156551"/>
                  </a:lnTo>
                  <a:lnTo>
                    <a:pt x="948672" y="2156551"/>
                  </a:lnTo>
                  <a:lnTo>
                    <a:pt x="948672" y="1508851"/>
                  </a:lnTo>
                  <a:lnTo>
                    <a:pt x="946176" y="1508851"/>
                  </a:lnTo>
                  <a:lnTo>
                    <a:pt x="453372" y="1094831"/>
                  </a:lnTo>
                  <a:lnTo>
                    <a:pt x="452830" y="1094831"/>
                  </a:lnTo>
                  <a:lnTo>
                    <a:pt x="0" y="309320"/>
                  </a:lnTo>
                  <a:lnTo>
                    <a:pt x="4864" y="306365"/>
                  </a:lnTo>
                  <a:cubicBezTo>
                    <a:pt x="364531" y="110982"/>
                    <a:pt x="776700" y="0"/>
                    <a:pt x="1214790" y="0"/>
                  </a:cubicBezTo>
                  <a:close/>
                </a:path>
              </a:pathLst>
            </a:custGeom>
            <a:solidFill>
              <a:schemeClr val="accent4"/>
            </a:solidFill>
            <a:ln>
              <a:noFill/>
            </a:ln>
          </p:spPr>
          <p:txBody>
            <a:bodyPr vert="horz" wrap="square" lIns="137160" tIns="68580" rIns="137160" bIns="68580" numCol="1" anchor="t" anchorCtr="0" compatLnSpc="1">
              <a:prstTxWarp prst="textNoShape">
                <a:avLst/>
              </a:prstTxWarp>
              <a:noAutofit/>
            </a:bodyPr>
            <a:lstStyle/>
            <a:p>
              <a:endParaRPr lang="en-US" sz="2700"/>
            </a:p>
          </p:txBody>
        </p:sp>
        <p:sp>
          <p:nvSpPr>
            <p:cNvPr id="36" name="Rectangle 35">
              <a:extLst>
                <a:ext uri="{FF2B5EF4-FFF2-40B4-BE49-F238E27FC236}">
                  <a16:creationId xmlns:a16="http://schemas.microsoft.com/office/drawing/2014/main" id="{33DD6448-9584-26EE-6B8B-C4C1982D3481}"/>
                </a:ext>
              </a:extLst>
            </p:cNvPr>
            <p:cNvSpPr/>
            <p:nvPr/>
          </p:nvSpPr>
          <p:spPr>
            <a:xfrm rot="10800000">
              <a:off x="5805539" y="4301149"/>
              <a:ext cx="486232" cy="590424"/>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7" name="Trapezoid 36">
              <a:extLst>
                <a:ext uri="{FF2B5EF4-FFF2-40B4-BE49-F238E27FC236}">
                  <a16:creationId xmlns:a16="http://schemas.microsoft.com/office/drawing/2014/main" id="{D5511A19-5B2E-DA73-01DA-C9CA46555024}"/>
                </a:ext>
              </a:extLst>
            </p:cNvPr>
            <p:cNvSpPr/>
            <p:nvPr/>
          </p:nvSpPr>
          <p:spPr>
            <a:xfrm>
              <a:off x="5356354" y="4891573"/>
              <a:ext cx="1386917" cy="377408"/>
            </a:xfrm>
            <a:prstGeom prst="trapezoid">
              <a:avLst>
                <a:gd name="adj" fmla="val 119029"/>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8" name="Freeform 44">
              <a:extLst>
                <a:ext uri="{FF2B5EF4-FFF2-40B4-BE49-F238E27FC236}">
                  <a16:creationId xmlns:a16="http://schemas.microsoft.com/office/drawing/2014/main" id="{448D4637-A107-933C-12C4-A81DCFD5B858}"/>
                </a:ext>
              </a:extLst>
            </p:cNvPr>
            <p:cNvSpPr>
              <a:spLocks/>
            </p:cNvSpPr>
            <p:nvPr/>
          </p:nvSpPr>
          <p:spPr bwMode="auto">
            <a:xfrm rot="7200000">
              <a:off x="6096713" y="3608398"/>
              <a:ext cx="2215792" cy="1965847"/>
            </a:xfrm>
            <a:custGeom>
              <a:avLst/>
              <a:gdLst>
                <a:gd name="connsiteX0" fmla="*/ 1214790 w 2430744"/>
                <a:gd name="connsiteY0" fmla="*/ 0 h 2156551"/>
                <a:gd name="connsiteX1" fmla="*/ 2424716 w 2430744"/>
                <a:gd name="connsiteY1" fmla="*/ 306365 h 2156551"/>
                <a:gd name="connsiteX2" fmla="*/ 2430744 w 2430744"/>
                <a:gd name="connsiteY2" fmla="*/ 310027 h 2156551"/>
                <a:gd name="connsiteX3" fmla="*/ 1977342 w 2430744"/>
                <a:gd name="connsiteY3" fmla="*/ 1094831 h 2156551"/>
                <a:gd name="connsiteX4" fmla="*/ 1974832 w 2430744"/>
                <a:gd name="connsiteY4" fmla="*/ 1094831 h 2156551"/>
                <a:gd name="connsiteX5" fmla="*/ 1482028 w 2430744"/>
                <a:gd name="connsiteY5" fmla="*/ 1508851 h 2156551"/>
                <a:gd name="connsiteX6" fmla="*/ 1482072 w 2430744"/>
                <a:gd name="connsiteY6" fmla="*/ 1508851 h 2156551"/>
                <a:gd name="connsiteX7" fmla="*/ 1482072 w 2430744"/>
                <a:gd name="connsiteY7" fmla="*/ 2156551 h 2156551"/>
                <a:gd name="connsiteX8" fmla="*/ 948672 w 2430744"/>
                <a:gd name="connsiteY8" fmla="*/ 2156551 h 2156551"/>
                <a:gd name="connsiteX9" fmla="*/ 948672 w 2430744"/>
                <a:gd name="connsiteY9" fmla="*/ 1508851 h 2156551"/>
                <a:gd name="connsiteX10" fmla="*/ 946176 w 2430744"/>
                <a:gd name="connsiteY10" fmla="*/ 1508851 h 2156551"/>
                <a:gd name="connsiteX11" fmla="*/ 453372 w 2430744"/>
                <a:gd name="connsiteY11" fmla="*/ 1094831 h 2156551"/>
                <a:gd name="connsiteX12" fmla="*/ 452830 w 2430744"/>
                <a:gd name="connsiteY12" fmla="*/ 1094831 h 2156551"/>
                <a:gd name="connsiteX13" fmla="*/ 0 w 2430744"/>
                <a:gd name="connsiteY13" fmla="*/ 309320 h 2156551"/>
                <a:gd name="connsiteX14" fmla="*/ 4864 w 2430744"/>
                <a:gd name="connsiteY14" fmla="*/ 306365 h 2156551"/>
                <a:gd name="connsiteX15" fmla="*/ 1214790 w 2430744"/>
                <a:gd name="connsiteY15" fmla="*/ 0 h 21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0744" h="2156551">
                  <a:moveTo>
                    <a:pt x="1214790" y="0"/>
                  </a:moveTo>
                  <a:cubicBezTo>
                    <a:pt x="1652881" y="0"/>
                    <a:pt x="2065050" y="110982"/>
                    <a:pt x="2424716" y="306365"/>
                  </a:cubicBezTo>
                  <a:lnTo>
                    <a:pt x="2430744" y="310027"/>
                  </a:lnTo>
                  <a:lnTo>
                    <a:pt x="1977342" y="1094831"/>
                  </a:lnTo>
                  <a:lnTo>
                    <a:pt x="1974832" y="1094831"/>
                  </a:lnTo>
                  <a:lnTo>
                    <a:pt x="1482028" y="1508851"/>
                  </a:lnTo>
                  <a:lnTo>
                    <a:pt x="1482072" y="1508851"/>
                  </a:lnTo>
                  <a:lnTo>
                    <a:pt x="1482072" y="2156551"/>
                  </a:lnTo>
                  <a:lnTo>
                    <a:pt x="948672" y="2156551"/>
                  </a:lnTo>
                  <a:lnTo>
                    <a:pt x="948672" y="1508851"/>
                  </a:lnTo>
                  <a:lnTo>
                    <a:pt x="946176" y="1508851"/>
                  </a:lnTo>
                  <a:lnTo>
                    <a:pt x="453372" y="1094831"/>
                  </a:lnTo>
                  <a:lnTo>
                    <a:pt x="452830" y="1094831"/>
                  </a:lnTo>
                  <a:lnTo>
                    <a:pt x="0" y="309320"/>
                  </a:lnTo>
                  <a:lnTo>
                    <a:pt x="4864" y="306365"/>
                  </a:lnTo>
                  <a:cubicBezTo>
                    <a:pt x="364531" y="110982"/>
                    <a:pt x="776700" y="0"/>
                    <a:pt x="1214790" y="0"/>
                  </a:cubicBezTo>
                  <a:close/>
                </a:path>
              </a:pathLst>
            </a:custGeom>
            <a:solidFill>
              <a:schemeClr val="accent3"/>
            </a:solidFill>
            <a:ln>
              <a:noFill/>
            </a:ln>
          </p:spPr>
          <p:txBody>
            <a:bodyPr vert="horz" wrap="square" lIns="137160" tIns="68580" rIns="137160" bIns="68580" numCol="1" anchor="t" anchorCtr="0" compatLnSpc="1">
              <a:prstTxWarp prst="textNoShape">
                <a:avLst/>
              </a:prstTxWarp>
              <a:noAutofit/>
            </a:bodyPr>
            <a:lstStyle/>
            <a:p>
              <a:endParaRPr lang="en-US" sz="2700" dirty="0"/>
            </a:p>
          </p:txBody>
        </p:sp>
        <p:sp>
          <p:nvSpPr>
            <p:cNvPr id="39" name="Rectangle 38">
              <a:extLst>
                <a:ext uri="{FF2B5EF4-FFF2-40B4-BE49-F238E27FC236}">
                  <a16:creationId xmlns:a16="http://schemas.microsoft.com/office/drawing/2014/main" id="{D9B9072C-60B7-B8A2-5085-22CAA4DB8C99}"/>
                </a:ext>
              </a:extLst>
            </p:cNvPr>
            <p:cNvSpPr/>
            <p:nvPr/>
          </p:nvSpPr>
          <p:spPr>
            <a:xfrm rot="7200000">
              <a:off x="6365919" y="3952254"/>
              <a:ext cx="486231" cy="590424"/>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0" name="Trapezoid 39">
              <a:extLst>
                <a:ext uri="{FF2B5EF4-FFF2-40B4-BE49-F238E27FC236}">
                  <a16:creationId xmlns:a16="http://schemas.microsoft.com/office/drawing/2014/main" id="{919F32DE-B3C7-10AE-FE83-5629DB5BAC1C}"/>
                </a:ext>
              </a:extLst>
            </p:cNvPr>
            <p:cNvSpPr/>
            <p:nvPr/>
          </p:nvSpPr>
          <p:spPr>
            <a:xfrm rot="18000000">
              <a:off x="6335239" y="4299717"/>
              <a:ext cx="1386917" cy="377408"/>
            </a:xfrm>
            <a:prstGeom prst="trapezoid">
              <a:avLst>
                <a:gd name="adj" fmla="val 119029"/>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1" name="Freeform 49">
              <a:extLst>
                <a:ext uri="{FF2B5EF4-FFF2-40B4-BE49-F238E27FC236}">
                  <a16:creationId xmlns:a16="http://schemas.microsoft.com/office/drawing/2014/main" id="{D5E60A64-5E7F-DB66-97E2-2C8397224D09}"/>
                </a:ext>
              </a:extLst>
            </p:cNvPr>
            <p:cNvSpPr>
              <a:spLocks/>
            </p:cNvSpPr>
            <p:nvPr/>
          </p:nvSpPr>
          <p:spPr bwMode="auto">
            <a:xfrm rot="3600000">
              <a:off x="5885289" y="2119004"/>
              <a:ext cx="2215792" cy="1965847"/>
            </a:xfrm>
            <a:custGeom>
              <a:avLst/>
              <a:gdLst>
                <a:gd name="connsiteX0" fmla="*/ 1214790 w 2430744"/>
                <a:gd name="connsiteY0" fmla="*/ 0 h 2156551"/>
                <a:gd name="connsiteX1" fmla="*/ 2424716 w 2430744"/>
                <a:gd name="connsiteY1" fmla="*/ 306365 h 2156551"/>
                <a:gd name="connsiteX2" fmla="*/ 2430744 w 2430744"/>
                <a:gd name="connsiteY2" fmla="*/ 310027 h 2156551"/>
                <a:gd name="connsiteX3" fmla="*/ 1977342 w 2430744"/>
                <a:gd name="connsiteY3" fmla="*/ 1094831 h 2156551"/>
                <a:gd name="connsiteX4" fmla="*/ 1974832 w 2430744"/>
                <a:gd name="connsiteY4" fmla="*/ 1094831 h 2156551"/>
                <a:gd name="connsiteX5" fmla="*/ 1482028 w 2430744"/>
                <a:gd name="connsiteY5" fmla="*/ 1508851 h 2156551"/>
                <a:gd name="connsiteX6" fmla="*/ 1482072 w 2430744"/>
                <a:gd name="connsiteY6" fmla="*/ 1508851 h 2156551"/>
                <a:gd name="connsiteX7" fmla="*/ 1482072 w 2430744"/>
                <a:gd name="connsiteY7" fmla="*/ 2156551 h 2156551"/>
                <a:gd name="connsiteX8" fmla="*/ 948672 w 2430744"/>
                <a:gd name="connsiteY8" fmla="*/ 2156551 h 2156551"/>
                <a:gd name="connsiteX9" fmla="*/ 948672 w 2430744"/>
                <a:gd name="connsiteY9" fmla="*/ 1508851 h 2156551"/>
                <a:gd name="connsiteX10" fmla="*/ 946176 w 2430744"/>
                <a:gd name="connsiteY10" fmla="*/ 1508851 h 2156551"/>
                <a:gd name="connsiteX11" fmla="*/ 453372 w 2430744"/>
                <a:gd name="connsiteY11" fmla="*/ 1094831 h 2156551"/>
                <a:gd name="connsiteX12" fmla="*/ 452830 w 2430744"/>
                <a:gd name="connsiteY12" fmla="*/ 1094831 h 2156551"/>
                <a:gd name="connsiteX13" fmla="*/ 0 w 2430744"/>
                <a:gd name="connsiteY13" fmla="*/ 309320 h 2156551"/>
                <a:gd name="connsiteX14" fmla="*/ 4864 w 2430744"/>
                <a:gd name="connsiteY14" fmla="*/ 306365 h 2156551"/>
                <a:gd name="connsiteX15" fmla="*/ 1214790 w 2430744"/>
                <a:gd name="connsiteY15" fmla="*/ 0 h 21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0744" h="2156551">
                  <a:moveTo>
                    <a:pt x="1214790" y="0"/>
                  </a:moveTo>
                  <a:cubicBezTo>
                    <a:pt x="1652881" y="0"/>
                    <a:pt x="2065050" y="110982"/>
                    <a:pt x="2424716" y="306365"/>
                  </a:cubicBezTo>
                  <a:lnTo>
                    <a:pt x="2430744" y="310027"/>
                  </a:lnTo>
                  <a:lnTo>
                    <a:pt x="1977342" y="1094831"/>
                  </a:lnTo>
                  <a:lnTo>
                    <a:pt x="1974832" y="1094831"/>
                  </a:lnTo>
                  <a:lnTo>
                    <a:pt x="1482028" y="1508851"/>
                  </a:lnTo>
                  <a:lnTo>
                    <a:pt x="1482072" y="1508851"/>
                  </a:lnTo>
                  <a:lnTo>
                    <a:pt x="1482072" y="2156551"/>
                  </a:lnTo>
                  <a:lnTo>
                    <a:pt x="948672" y="2156551"/>
                  </a:lnTo>
                  <a:lnTo>
                    <a:pt x="948672" y="1508851"/>
                  </a:lnTo>
                  <a:lnTo>
                    <a:pt x="946176" y="1508851"/>
                  </a:lnTo>
                  <a:lnTo>
                    <a:pt x="453372" y="1094831"/>
                  </a:lnTo>
                  <a:lnTo>
                    <a:pt x="452830" y="1094831"/>
                  </a:lnTo>
                  <a:lnTo>
                    <a:pt x="0" y="309320"/>
                  </a:lnTo>
                  <a:lnTo>
                    <a:pt x="4864" y="306365"/>
                  </a:lnTo>
                  <a:cubicBezTo>
                    <a:pt x="364531" y="110982"/>
                    <a:pt x="776700" y="0"/>
                    <a:pt x="1214790" y="0"/>
                  </a:cubicBezTo>
                  <a:close/>
                </a:path>
              </a:pathLst>
            </a:custGeom>
            <a:solidFill>
              <a:schemeClr val="accent2"/>
            </a:solidFill>
            <a:ln>
              <a:noFill/>
            </a:ln>
          </p:spPr>
          <p:txBody>
            <a:bodyPr vert="horz" wrap="square" lIns="137160" tIns="68580" rIns="137160" bIns="68580" numCol="1" anchor="t" anchorCtr="0" compatLnSpc="1">
              <a:prstTxWarp prst="textNoShape">
                <a:avLst/>
              </a:prstTxWarp>
              <a:noAutofit/>
            </a:bodyPr>
            <a:lstStyle/>
            <a:p>
              <a:endParaRPr lang="en-US" sz="2700"/>
            </a:p>
          </p:txBody>
        </p:sp>
        <p:sp>
          <p:nvSpPr>
            <p:cNvPr id="42" name="Rectangle 41">
              <a:extLst>
                <a:ext uri="{FF2B5EF4-FFF2-40B4-BE49-F238E27FC236}">
                  <a16:creationId xmlns:a16="http://schemas.microsoft.com/office/drawing/2014/main" id="{522DACF9-0C9F-7437-1108-CC43F221451D}"/>
                </a:ext>
              </a:extLst>
            </p:cNvPr>
            <p:cNvSpPr/>
            <p:nvPr/>
          </p:nvSpPr>
          <p:spPr>
            <a:xfrm rot="3600000">
              <a:off x="6154495" y="3150571"/>
              <a:ext cx="486231" cy="590424"/>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3" name="Trapezoid 42">
              <a:extLst>
                <a:ext uri="{FF2B5EF4-FFF2-40B4-BE49-F238E27FC236}">
                  <a16:creationId xmlns:a16="http://schemas.microsoft.com/office/drawing/2014/main" id="{8653E4B5-0865-DBAA-46F6-4892F50C1A2C}"/>
                </a:ext>
              </a:extLst>
            </p:cNvPr>
            <p:cNvSpPr/>
            <p:nvPr/>
          </p:nvSpPr>
          <p:spPr>
            <a:xfrm rot="14400000">
              <a:off x="6122657" y="3014118"/>
              <a:ext cx="1386917" cy="377408"/>
            </a:xfrm>
            <a:prstGeom prst="trapezoid">
              <a:avLst>
                <a:gd name="adj" fmla="val 119029"/>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4" name="Oval 43">
              <a:extLst>
                <a:ext uri="{FF2B5EF4-FFF2-40B4-BE49-F238E27FC236}">
                  <a16:creationId xmlns:a16="http://schemas.microsoft.com/office/drawing/2014/main" id="{51809BF9-412A-3669-F1DE-CDE5AADBAC9E}"/>
                </a:ext>
              </a:extLst>
            </p:cNvPr>
            <p:cNvSpPr/>
            <p:nvPr/>
          </p:nvSpPr>
          <p:spPr>
            <a:xfrm>
              <a:off x="5478346" y="3382808"/>
              <a:ext cx="1140618" cy="1140618"/>
            </a:xfrm>
            <a:prstGeom prst="ellipse">
              <a:avLst/>
            </a:prstGeom>
            <a:solidFill>
              <a:schemeClr val="bg1"/>
            </a:solidFill>
            <a:ln>
              <a:solidFill>
                <a:schemeClr val="bg1">
                  <a:lumMod val="95000"/>
                </a:schemeClr>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57" name="Picture 56" descr="A black background with a black square&#10;&#10;Description automatically generated with medium confidence">
              <a:extLst>
                <a:ext uri="{FF2B5EF4-FFF2-40B4-BE49-F238E27FC236}">
                  <a16:creationId xmlns:a16="http://schemas.microsoft.com/office/drawing/2014/main" id="{48C17768-973F-A7CE-76A7-5011D8ABAD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61240" y="3665702"/>
              <a:ext cx="574830" cy="574830"/>
            </a:xfrm>
            <a:prstGeom prst="rect">
              <a:avLst/>
            </a:prstGeom>
          </p:spPr>
        </p:pic>
      </p:grpSp>
      <p:pic>
        <p:nvPicPr>
          <p:cNvPr id="83" name="Graphic 82" descr="Table with solid fill">
            <a:extLst>
              <a:ext uri="{FF2B5EF4-FFF2-40B4-BE49-F238E27FC236}">
                <a16:creationId xmlns:a16="http://schemas.microsoft.com/office/drawing/2014/main" id="{BFAB245D-2C39-63FB-DE93-F45B8B997E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90245" y="3187882"/>
            <a:ext cx="914400" cy="914400"/>
          </a:xfrm>
          <a:prstGeom prst="rect">
            <a:avLst/>
          </a:prstGeom>
        </p:spPr>
      </p:pic>
      <p:sp>
        <p:nvSpPr>
          <p:cNvPr id="85" name="Oval 84">
            <a:extLst>
              <a:ext uri="{FF2B5EF4-FFF2-40B4-BE49-F238E27FC236}">
                <a16:creationId xmlns:a16="http://schemas.microsoft.com/office/drawing/2014/main" id="{7AFE8155-8673-6E14-8105-B4C5EEAFD1E7}"/>
              </a:ext>
            </a:extLst>
          </p:cNvPr>
          <p:cNvSpPr/>
          <p:nvPr/>
        </p:nvSpPr>
        <p:spPr>
          <a:xfrm>
            <a:off x="4114800" y="8953500"/>
            <a:ext cx="335354" cy="335354"/>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25"/>
          </a:p>
        </p:txBody>
      </p:sp>
      <p:sp>
        <p:nvSpPr>
          <p:cNvPr id="86" name="Isosceles Triangle 85">
            <a:extLst>
              <a:ext uri="{FF2B5EF4-FFF2-40B4-BE49-F238E27FC236}">
                <a16:creationId xmlns:a16="http://schemas.microsoft.com/office/drawing/2014/main" id="{2FFF6C22-6EE6-4521-E36D-189B2C9274A1}"/>
              </a:ext>
            </a:extLst>
          </p:cNvPr>
          <p:cNvSpPr/>
          <p:nvPr/>
        </p:nvSpPr>
        <p:spPr>
          <a:xfrm rot="5400000">
            <a:off x="4240009" y="9073285"/>
            <a:ext cx="111189" cy="95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94" name="Graphic 93" descr="Artificial Intelligence outline">
            <a:extLst>
              <a:ext uri="{FF2B5EF4-FFF2-40B4-BE49-F238E27FC236}">
                <a16:creationId xmlns:a16="http://schemas.microsoft.com/office/drawing/2014/main" id="{00060BF4-76FE-B55B-4564-C909EA13D4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50801" y="6008943"/>
            <a:ext cx="914400" cy="914400"/>
          </a:xfrm>
          <a:prstGeom prst="rect">
            <a:avLst/>
          </a:prstGeom>
        </p:spPr>
      </p:pic>
      <p:pic>
        <p:nvPicPr>
          <p:cNvPr id="96" name="Graphic 95" descr="Scales of justice with solid fill">
            <a:extLst>
              <a:ext uri="{FF2B5EF4-FFF2-40B4-BE49-F238E27FC236}">
                <a16:creationId xmlns:a16="http://schemas.microsoft.com/office/drawing/2014/main" id="{640E6479-C8C9-4E49-9935-FBE9568DD2A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49823" y="7429688"/>
            <a:ext cx="914400" cy="914400"/>
          </a:xfrm>
          <a:prstGeom prst="rect">
            <a:avLst/>
          </a:prstGeom>
        </p:spPr>
      </p:pic>
      <p:pic>
        <p:nvPicPr>
          <p:cNvPr id="98" name="Graphic 97" descr="Remote learning language with solid fill">
            <a:extLst>
              <a:ext uri="{FF2B5EF4-FFF2-40B4-BE49-F238E27FC236}">
                <a16:creationId xmlns:a16="http://schemas.microsoft.com/office/drawing/2014/main" id="{6CE230AD-88D8-AA8D-4731-8E6BCD7BE69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05371" y="6089616"/>
            <a:ext cx="914400" cy="914400"/>
          </a:xfrm>
          <a:prstGeom prst="rect">
            <a:avLst/>
          </a:prstGeom>
        </p:spPr>
      </p:pic>
      <p:pic>
        <p:nvPicPr>
          <p:cNvPr id="100" name="Graphic 99" descr="Programmer female with solid fill">
            <a:extLst>
              <a:ext uri="{FF2B5EF4-FFF2-40B4-BE49-F238E27FC236}">
                <a16:creationId xmlns:a16="http://schemas.microsoft.com/office/drawing/2014/main" id="{1D828E28-4EA9-3A2D-2462-CA5C1A0950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538040" y="3056522"/>
            <a:ext cx="914400" cy="914400"/>
          </a:xfrm>
          <a:prstGeom prst="rect">
            <a:avLst/>
          </a:prstGeom>
        </p:spPr>
      </p:pic>
    </p:spTree>
    <p:extLst>
      <p:ext uri="{BB962C8B-B14F-4D97-AF65-F5344CB8AC3E}">
        <p14:creationId xmlns:p14="http://schemas.microsoft.com/office/powerpoint/2010/main" val="1748814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765850" y="1608981"/>
            <a:ext cx="13148783" cy="9499996"/>
          </a:xfrm>
          <a:custGeom>
            <a:avLst/>
            <a:gdLst/>
            <a:ahLst/>
            <a:cxnLst/>
            <a:rect l="l" t="t" r="r" b="b"/>
            <a:pathLst>
              <a:path w="13148783" h="9499996">
                <a:moveTo>
                  <a:pt x="0" y="0"/>
                </a:moveTo>
                <a:lnTo>
                  <a:pt x="13148783" y="0"/>
                </a:lnTo>
                <a:lnTo>
                  <a:pt x="13148783" y="9499996"/>
                </a:lnTo>
                <a:lnTo>
                  <a:pt x="0" y="9499996"/>
                </a:lnTo>
                <a:lnTo>
                  <a:pt x="0" y="0"/>
                </a:lnTo>
                <a:close/>
              </a:path>
            </a:pathLst>
          </a:custGeom>
          <a:blipFill>
            <a:blip r:embed="rId2">
              <a:alphaModFix amt="27000"/>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3" name="Group 3"/>
          <p:cNvGrpSpPr/>
          <p:nvPr/>
        </p:nvGrpSpPr>
        <p:grpSpPr>
          <a:xfrm>
            <a:off x="-3621986" y="-394191"/>
            <a:ext cx="15055295" cy="8009367"/>
            <a:chOff x="0" y="0"/>
            <a:chExt cx="812800" cy="432407"/>
          </a:xfrm>
        </p:grpSpPr>
        <p:sp>
          <p:nvSpPr>
            <p:cNvPr id="4" name="Freeform 4"/>
            <p:cNvSpPr/>
            <p:nvPr/>
          </p:nvSpPr>
          <p:spPr>
            <a:xfrm>
              <a:off x="0" y="0"/>
              <a:ext cx="812800" cy="432407"/>
            </a:xfrm>
            <a:custGeom>
              <a:avLst/>
              <a:gdLst/>
              <a:ahLst/>
              <a:cxnLst/>
              <a:rect l="l" t="t" r="r" b="b"/>
              <a:pathLst>
                <a:path w="812800" h="432407">
                  <a:moveTo>
                    <a:pt x="406400" y="432407"/>
                  </a:moveTo>
                  <a:lnTo>
                    <a:pt x="812800" y="0"/>
                  </a:lnTo>
                  <a:lnTo>
                    <a:pt x="0" y="0"/>
                  </a:lnTo>
                  <a:lnTo>
                    <a:pt x="406400" y="432407"/>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5" name="TextBox 5"/>
            <p:cNvSpPr txBox="1"/>
            <p:nvPr/>
          </p:nvSpPr>
          <p:spPr>
            <a:xfrm>
              <a:off x="127000" y="-7214"/>
              <a:ext cx="558800" cy="23886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258231" y="-179546"/>
            <a:ext cx="12327784" cy="6402966"/>
            <a:chOff x="0" y="0"/>
            <a:chExt cx="808110" cy="419727"/>
          </a:xfrm>
        </p:grpSpPr>
        <p:sp>
          <p:nvSpPr>
            <p:cNvPr id="7" name="Freeform 7"/>
            <p:cNvSpPr/>
            <p:nvPr/>
          </p:nvSpPr>
          <p:spPr>
            <a:xfrm>
              <a:off x="0" y="0"/>
              <a:ext cx="808110" cy="419727"/>
            </a:xfrm>
            <a:custGeom>
              <a:avLst/>
              <a:gdLst/>
              <a:ahLst/>
              <a:cxnLst/>
              <a:rect l="l" t="t" r="r" b="b"/>
              <a:pathLst>
                <a:path w="808110" h="419727">
                  <a:moveTo>
                    <a:pt x="404055" y="419727"/>
                  </a:moveTo>
                  <a:lnTo>
                    <a:pt x="808110" y="0"/>
                  </a:lnTo>
                  <a:lnTo>
                    <a:pt x="0" y="0"/>
                  </a:lnTo>
                  <a:lnTo>
                    <a:pt x="404055" y="419727"/>
                  </a:lnTo>
                  <a:close/>
                </a:path>
              </a:pathLst>
            </a:custGeom>
            <a:blipFill>
              <a:blip r:embed="rId4"/>
              <a:stretch>
                <a:fillRect t="-19070" b="-19070"/>
              </a:stretch>
            </a:blipFill>
          </p:spPr>
          <p:txBody>
            <a:bodyPr/>
            <a:lstStyle/>
            <a:p>
              <a:endParaRPr lang="en-MY"/>
            </a:p>
          </p:txBody>
        </p:sp>
      </p:grpSp>
      <p:grpSp>
        <p:nvGrpSpPr>
          <p:cNvPr id="8" name="Group 8"/>
          <p:cNvGrpSpPr/>
          <p:nvPr/>
        </p:nvGrpSpPr>
        <p:grpSpPr>
          <a:xfrm>
            <a:off x="-2282381" y="4161852"/>
            <a:ext cx="4564761" cy="4850954"/>
            <a:chOff x="0" y="0"/>
            <a:chExt cx="812800" cy="863759"/>
          </a:xfrm>
        </p:grpSpPr>
        <p:sp>
          <p:nvSpPr>
            <p:cNvPr id="9" name="Freeform 9"/>
            <p:cNvSpPr/>
            <p:nvPr/>
          </p:nvSpPr>
          <p:spPr>
            <a:xfrm>
              <a:off x="0" y="0"/>
              <a:ext cx="812800" cy="863759"/>
            </a:xfrm>
            <a:custGeom>
              <a:avLst/>
              <a:gdLst/>
              <a:ahLst/>
              <a:cxnLst/>
              <a:rect l="l" t="t" r="r" b="b"/>
              <a:pathLst>
                <a:path w="812800" h="863759">
                  <a:moveTo>
                    <a:pt x="406400" y="0"/>
                  </a:moveTo>
                  <a:lnTo>
                    <a:pt x="812800" y="431880"/>
                  </a:lnTo>
                  <a:lnTo>
                    <a:pt x="406400" y="863759"/>
                  </a:lnTo>
                  <a:lnTo>
                    <a:pt x="0" y="431880"/>
                  </a:lnTo>
                  <a:lnTo>
                    <a:pt x="406400" y="0"/>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0" name="TextBox 10"/>
            <p:cNvSpPr txBox="1"/>
            <p:nvPr/>
          </p:nvSpPr>
          <p:spPr>
            <a:xfrm>
              <a:off x="139700" y="110359"/>
              <a:ext cx="533400" cy="604942"/>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111998" y="7538111"/>
            <a:ext cx="1530145" cy="864817"/>
            <a:chOff x="0" y="0"/>
            <a:chExt cx="812800" cy="459384"/>
          </a:xfrm>
        </p:grpSpPr>
        <p:sp>
          <p:nvSpPr>
            <p:cNvPr id="12" name="Freeform 12"/>
            <p:cNvSpPr/>
            <p:nvPr/>
          </p:nvSpPr>
          <p:spPr>
            <a:xfrm>
              <a:off x="0" y="0"/>
              <a:ext cx="812800" cy="459384"/>
            </a:xfrm>
            <a:custGeom>
              <a:avLst/>
              <a:gdLst/>
              <a:ahLst/>
              <a:cxnLst/>
              <a:rect l="l" t="t" r="r" b="b"/>
              <a:pathLst>
                <a:path w="812800" h="459384">
                  <a:moveTo>
                    <a:pt x="406400" y="0"/>
                  </a:moveTo>
                  <a:lnTo>
                    <a:pt x="812800" y="459384"/>
                  </a:lnTo>
                  <a:lnTo>
                    <a:pt x="0" y="459384"/>
                  </a:lnTo>
                  <a:lnTo>
                    <a:pt x="406400" y="0"/>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3" name="TextBox 13"/>
            <p:cNvSpPr txBox="1"/>
            <p:nvPr/>
          </p:nvSpPr>
          <p:spPr>
            <a:xfrm>
              <a:off x="127000" y="175185"/>
              <a:ext cx="558800" cy="25138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10800000">
            <a:off x="2111998" y="8393483"/>
            <a:ext cx="1530145" cy="864817"/>
            <a:chOff x="0" y="0"/>
            <a:chExt cx="812800" cy="459384"/>
          </a:xfrm>
        </p:grpSpPr>
        <p:sp>
          <p:nvSpPr>
            <p:cNvPr id="15" name="Freeform 15"/>
            <p:cNvSpPr/>
            <p:nvPr/>
          </p:nvSpPr>
          <p:spPr>
            <a:xfrm>
              <a:off x="0" y="0"/>
              <a:ext cx="812800" cy="459384"/>
            </a:xfrm>
            <a:custGeom>
              <a:avLst/>
              <a:gdLst/>
              <a:ahLst/>
              <a:cxnLst/>
              <a:rect l="l" t="t" r="r" b="b"/>
              <a:pathLst>
                <a:path w="812800" h="459384">
                  <a:moveTo>
                    <a:pt x="406400" y="0"/>
                  </a:moveTo>
                  <a:lnTo>
                    <a:pt x="812800" y="459384"/>
                  </a:lnTo>
                  <a:lnTo>
                    <a:pt x="0" y="459384"/>
                  </a:lnTo>
                  <a:lnTo>
                    <a:pt x="406400" y="0"/>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6" name="TextBox 16"/>
            <p:cNvSpPr txBox="1"/>
            <p:nvPr/>
          </p:nvSpPr>
          <p:spPr>
            <a:xfrm>
              <a:off x="127000" y="175185"/>
              <a:ext cx="558800" cy="25138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7529849" y="9426207"/>
            <a:ext cx="13306589" cy="1616383"/>
            <a:chOff x="0" y="0"/>
            <a:chExt cx="1845119" cy="224131"/>
          </a:xfrm>
        </p:grpSpPr>
        <p:sp>
          <p:nvSpPr>
            <p:cNvPr id="18" name="Freeform 18"/>
            <p:cNvSpPr/>
            <p:nvPr/>
          </p:nvSpPr>
          <p:spPr>
            <a:xfrm>
              <a:off x="0" y="0"/>
              <a:ext cx="1845119" cy="224131"/>
            </a:xfrm>
            <a:custGeom>
              <a:avLst/>
              <a:gdLst/>
              <a:ahLst/>
              <a:cxnLst/>
              <a:rect l="l" t="t" r="r" b="b"/>
              <a:pathLst>
                <a:path w="1845119" h="224131">
                  <a:moveTo>
                    <a:pt x="203200" y="0"/>
                  </a:moveTo>
                  <a:lnTo>
                    <a:pt x="1845119" y="0"/>
                  </a:lnTo>
                  <a:lnTo>
                    <a:pt x="1641919" y="224131"/>
                  </a:lnTo>
                  <a:lnTo>
                    <a:pt x="0" y="224131"/>
                  </a:lnTo>
                  <a:lnTo>
                    <a:pt x="203200" y="0"/>
                  </a:lnTo>
                  <a:close/>
                </a:path>
              </a:pathLst>
            </a:custGeom>
            <a:solidFill>
              <a:srgbClr val="0147A6"/>
            </a:solidFill>
          </p:spPr>
          <p:txBody>
            <a:bodyPr/>
            <a:lstStyle/>
            <a:p>
              <a:endParaRPr lang="en-MY"/>
            </a:p>
          </p:txBody>
        </p:sp>
        <p:sp>
          <p:nvSpPr>
            <p:cNvPr id="19" name="TextBox 19"/>
            <p:cNvSpPr txBox="1"/>
            <p:nvPr/>
          </p:nvSpPr>
          <p:spPr>
            <a:xfrm>
              <a:off x="101600" y="-38100"/>
              <a:ext cx="1641919" cy="262231"/>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16952515" y="5609979"/>
            <a:ext cx="613571" cy="613571"/>
          </a:xfrm>
          <a:custGeom>
            <a:avLst/>
            <a:gdLst/>
            <a:ahLst/>
            <a:cxnLst/>
            <a:rect l="l" t="t" r="r" b="b"/>
            <a:pathLst>
              <a:path w="613571" h="613571">
                <a:moveTo>
                  <a:pt x="0" y="0"/>
                </a:moveTo>
                <a:lnTo>
                  <a:pt x="613570" y="0"/>
                </a:lnTo>
                <a:lnTo>
                  <a:pt x="613570" y="613571"/>
                </a:lnTo>
                <a:lnTo>
                  <a:pt x="0" y="6135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21" name="Freeform 21"/>
          <p:cNvSpPr/>
          <p:nvPr/>
        </p:nvSpPr>
        <p:spPr>
          <a:xfrm>
            <a:off x="16935724" y="6430518"/>
            <a:ext cx="613571" cy="613571"/>
          </a:xfrm>
          <a:custGeom>
            <a:avLst/>
            <a:gdLst/>
            <a:ahLst/>
            <a:cxnLst/>
            <a:rect l="l" t="t" r="r" b="b"/>
            <a:pathLst>
              <a:path w="613571" h="613571">
                <a:moveTo>
                  <a:pt x="0" y="0"/>
                </a:moveTo>
                <a:lnTo>
                  <a:pt x="613571" y="0"/>
                </a:lnTo>
                <a:lnTo>
                  <a:pt x="613571" y="613571"/>
                </a:lnTo>
                <a:lnTo>
                  <a:pt x="0" y="6135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grpSp>
        <p:nvGrpSpPr>
          <p:cNvPr id="22" name="Group 22"/>
          <p:cNvGrpSpPr/>
          <p:nvPr/>
        </p:nvGrpSpPr>
        <p:grpSpPr>
          <a:xfrm>
            <a:off x="5790144" y="9426207"/>
            <a:ext cx="2962246" cy="1616383"/>
            <a:chOff x="0" y="0"/>
            <a:chExt cx="410751" cy="224131"/>
          </a:xfrm>
        </p:grpSpPr>
        <p:sp>
          <p:nvSpPr>
            <p:cNvPr id="23" name="Freeform 23"/>
            <p:cNvSpPr/>
            <p:nvPr/>
          </p:nvSpPr>
          <p:spPr>
            <a:xfrm>
              <a:off x="0" y="0"/>
              <a:ext cx="410751" cy="224131"/>
            </a:xfrm>
            <a:custGeom>
              <a:avLst/>
              <a:gdLst/>
              <a:ahLst/>
              <a:cxnLst/>
              <a:rect l="l" t="t" r="r" b="b"/>
              <a:pathLst>
                <a:path w="410751" h="224131">
                  <a:moveTo>
                    <a:pt x="203200" y="0"/>
                  </a:moveTo>
                  <a:lnTo>
                    <a:pt x="410751" y="0"/>
                  </a:lnTo>
                  <a:lnTo>
                    <a:pt x="207551" y="224131"/>
                  </a:lnTo>
                  <a:lnTo>
                    <a:pt x="0" y="224131"/>
                  </a:lnTo>
                  <a:lnTo>
                    <a:pt x="203200" y="0"/>
                  </a:lnTo>
                  <a:close/>
                </a:path>
              </a:pathLst>
            </a:custGeom>
            <a:gradFill rotWithShape="1">
              <a:gsLst>
                <a:gs pos="0">
                  <a:srgbClr val="006BFA">
                    <a:alpha val="100000"/>
                  </a:srgbClr>
                </a:gs>
                <a:gs pos="50000">
                  <a:srgbClr val="012960">
                    <a:alpha val="100000"/>
                  </a:srgbClr>
                </a:gs>
                <a:gs pos="100000">
                  <a:srgbClr val="012960">
                    <a:alpha val="100000"/>
                  </a:srgbClr>
                </a:gs>
              </a:gsLst>
              <a:lin ang="2700000"/>
            </a:gradFill>
          </p:spPr>
          <p:txBody>
            <a:bodyPr/>
            <a:lstStyle/>
            <a:p>
              <a:endParaRPr lang="en-MY"/>
            </a:p>
          </p:txBody>
        </p:sp>
        <p:sp>
          <p:nvSpPr>
            <p:cNvPr id="24" name="TextBox 24"/>
            <p:cNvSpPr txBox="1"/>
            <p:nvPr/>
          </p:nvSpPr>
          <p:spPr>
            <a:xfrm>
              <a:off x="101600" y="-38100"/>
              <a:ext cx="207551" cy="262231"/>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3929428" y="9426207"/>
            <a:ext cx="2962246" cy="1616383"/>
            <a:chOff x="0" y="0"/>
            <a:chExt cx="410751" cy="224131"/>
          </a:xfrm>
        </p:grpSpPr>
        <p:sp>
          <p:nvSpPr>
            <p:cNvPr id="26" name="Freeform 26"/>
            <p:cNvSpPr/>
            <p:nvPr/>
          </p:nvSpPr>
          <p:spPr>
            <a:xfrm>
              <a:off x="0" y="0"/>
              <a:ext cx="410751" cy="224131"/>
            </a:xfrm>
            <a:custGeom>
              <a:avLst/>
              <a:gdLst/>
              <a:ahLst/>
              <a:cxnLst/>
              <a:rect l="l" t="t" r="r" b="b"/>
              <a:pathLst>
                <a:path w="410751" h="224131">
                  <a:moveTo>
                    <a:pt x="203200" y="0"/>
                  </a:moveTo>
                  <a:lnTo>
                    <a:pt x="410751" y="0"/>
                  </a:lnTo>
                  <a:lnTo>
                    <a:pt x="207551" y="224131"/>
                  </a:lnTo>
                  <a:lnTo>
                    <a:pt x="0" y="224131"/>
                  </a:lnTo>
                  <a:lnTo>
                    <a:pt x="203200" y="0"/>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27" name="TextBox 27"/>
            <p:cNvSpPr txBox="1"/>
            <p:nvPr/>
          </p:nvSpPr>
          <p:spPr>
            <a:xfrm>
              <a:off x="101600" y="-38100"/>
              <a:ext cx="207551" cy="262231"/>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rot="2593665">
            <a:off x="8552513" y="-1669785"/>
            <a:ext cx="710202" cy="8912374"/>
            <a:chOff x="0" y="0"/>
            <a:chExt cx="187049" cy="2347292"/>
          </a:xfrm>
        </p:grpSpPr>
        <p:sp>
          <p:nvSpPr>
            <p:cNvPr id="29" name="Freeform 29"/>
            <p:cNvSpPr/>
            <p:nvPr/>
          </p:nvSpPr>
          <p:spPr>
            <a:xfrm>
              <a:off x="0" y="0"/>
              <a:ext cx="187049" cy="2347292"/>
            </a:xfrm>
            <a:custGeom>
              <a:avLst/>
              <a:gdLst/>
              <a:ahLst/>
              <a:cxnLst/>
              <a:rect l="l" t="t" r="r" b="b"/>
              <a:pathLst>
                <a:path w="187049" h="2347292">
                  <a:moveTo>
                    <a:pt x="0" y="0"/>
                  </a:moveTo>
                  <a:lnTo>
                    <a:pt x="187049" y="0"/>
                  </a:lnTo>
                  <a:lnTo>
                    <a:pt x="187049" y="2347292"/>
                  </a:lnTo>
                  <a:lnTo>
                    <a:pt x="0" y="2347292"/>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30" name="TextBox 30"/>
            <p:cNvSpPr txBox="1"/>
            <p:nvPr/>
          </p:nvSpPr>
          <p:spPr>
            <a:xfrm>
              <a:off x="0" y="-38100"/>
              <a:ext cx="187049" cy="2385392"/>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153375" y="7794722"/>
            <a:ext cx="2789122" cy="2963989"/>
            <a:chOff x="0" y="0"/>
            <a:chExt cx="812800" cy="863759"/>
          </a:xfrm>
        </p:grpSpPr>
        <p:sp>
          <p:nvSpPr>
            <p:cNvPr id="32" name="Freeform 32"/>
            <p:cNvSpPr/>
            <p:nvPr/>
          </p:nvSpPr>
          <p:spPr>
            <a:xfrm>
              <a:off x="0" y="0"/>
              <a:ext cx="812800" cy="863759"/>
            </a:xfrm>
            <a:custGeom>
              <a:avLst/>
              <a:gdLst/>
              <a:ahLst/>
              <a:cxnLst/>
              <a:rect l="l" t="t" r="r" b="b"/>
              <a:pathLst>
                <a:path w="812800" h="863759">
                  <a:moveTo>
                    <a:pt x="406400" y="0"/>
                  </a:moveTo>
                  <a:lnTo>
                    <a:pt x="812800" y="431880"/>
                  </a:lnTo>
                  <a:lnTo>
                    <a:pt x="406400" y="863759"/>
                  </a:lnTo>
                  <a:lnTo>
                    <a:pt x="0" y="431880"/>
                  </a:lnTo>
                  <a:lnTo>
                    <a:pt x="406400" y="0"/>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33" name="TextBox 33"/>
            <p:cNvSpPr txBox="1"/>
            <p:nvPr/>
          </p:nvSpPr>
          <p:spPr>
            <a:xfrm>
              <a:off x="139700" y="110359"/>
              <a:ext cx="533400" cy="604942"/>
            </a:xfrm>
            <a:prstGeom prst="rect">
              <a:avLst/>
            </a:prstGeom>
          </p:spPr>
          <p:txBody>
            <a:bodyPr lIns="50800" tIns="50800" rIns="50800" bIns="50800" rtlCol="0" anchor="ctr"/>
            <a:lstStyle/>
            <a:p>
              <a:pPr algn="ctr">
                <a:lnSpc>
                  <a:spcPts val="2659"/>
                </a:lnSpc>
                <a:spcBef>
                  <a:spcPct val="0"/>
                </a:spcBef>
              </a:pPr>
              <a:endParaRPr/>
            </a:p>
          </p:txBody>
        </p:sp>
      </p:grpSp>
      <p:sp>
        <p:nvSpPr>
          <p:cNvPr id="34" name="Freeform 34"/>
          <p:cNvSpPr/>
          <p:nvPr/>
        </p:nvSpPr>
        <p:spPr>
          <a:xfrm>
            <a:off x="9517289" y="6151880"/>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35" name="Freeform 35"/>
          <p:cNvSpPr/>
          <p:nvPr/>
        </p:nvSpPr>
        <p:spPr>
          <a:xfrm>
            <a:off x="11830669" y="1343211"/>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36" name="Freeform 36"/>
          <p:cNvSpPr/>
          <p:nvPr/>
        </p:nvSpPr>
        <p:spPr>
          <a:xfrm>
            <a:off x="16952515" y="1343211"/>
            <a:ext cx="613571" cy="613571"/>
          </a:xfrm>
          <a:custGeom>
            <a:avLst/>
            <a:gdLst/>
            <a:ahLst/>
            <a:cxnLst/>
            <a:rect l="l" t="t" r="r" b="b"/>
            <a:pathLst>
              <a:path w="613571" h="613571">
                <a:moveTo>
                  <a:pt x="0" y="0"/>
                </a:moveTo>
                <a:lnTo>
                  <a:pt x="613570" y="0"/>
                </a:lnTo>
                <a:lnTo>
                  <a:pt x="613570" y="613571"/>
                </a:lnTo>
                <a:lnTo>
                  <a:pt x="0" y="6135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37" name="Freeform 37"/>
          <p:cNvSpPr/>
          <p:nvPr/>
        </p:nvSpPr>
        <p:spPr>
          <a:xfrm>
            <a:off x="16952515" y="7253639"/>
            <a:ext cx="613571" cy="613571"/>
          </a:xfrm>
          <a:custGeom>
            <a:avLst/>
            <a:gdLst/>
            <a:ahLst/>
            <a:cxnLst/>
            <a:rect l="l" t="t" r="r" b="b"/>
            <a:pathLst>
              <a:path w="613571" h="613571">
                <a:moveTo>
                  <a:pt x="0" y="0"/>
                </a:moveTo>
                <a:lnTo>
                  <a:pt x="613570" y="0"/>
                </a:lnTo>
                <a:lnTo>
                  <a:pt x="613570" y="613571"/>
                </a:lnTo>
                <a:lnTo>
                  <a:pt x="0" y="61357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sp>
        <p:nvSpPr>
          <p:cNvPr id="38" name="Freeform 38"/>
          <p:cNvSpPr/>
          <p:nvPr/>
        </p:nvSpPr>
        <p:spPr>
          <a:xfrm>
            <a:off x="16952515" y="8076760"/>
            <a:ext cx="613571" cy="613571"/>
          </a:xfrm>
          <a:custGeom>
            <a:avLst/>
            <a:gdLst/>
            <a:ahLst/>
            <a:cxnLst/>
            <a:rect l="l" t="t" r="r" b="b"/>
            <a:pathLst>
              <a:path w="613571" h="613571">
                <a:moveTo>
                  <a:pt x="0" y="0"/>
                </a:moveTo>
                <a:lnTo>
                  <a:pt x="613570" y="0"/>
                </a:lnTo>
                <a:lnTo>
                  <a:pt x="613570" y="613571"/>
                </a:lnTo>
                <a:lnTo>
                  <a:pt x="0" y="61357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MY"/>
          </a:p>
        </p:txBody>
      </p:sp>
      <p:sp>
        <p:nvSpPr>
          <p:cNvPr id="39" name="TextBox 39"/>
          <p:cNvSpPr txBox="1"/>
          <p:nvPr/>
        </p:nvSpPr>
        <p:spPr>
          <a:xfrm>
            <a:off x="12382933" y="5685646"/>
            <a:ext cx="4335305" cy="414611"/>
          </a:xfrm>
          <a:prstGeom prst="rect">
            <a:avLst/>
          </a:prstGeom>
        </p:spPr>
        <p:txBody>
          <a:bodyPr lIns="0" tIns="0" rIns="0" bIns="0" rtlCol="0" anchor="t">
            <a:spAutoFit/>
          </a:bodyPr>
          <a:lstStyle/>
          <a:p>
            <a:pPr algn="r">
              <a:lnSpc>
                <a:spcPts val="3423"/>
              </a:lnSpc>
              <a:spcBef>
                <a:spcPct val="0"/>
              </a:spcBef>
            </a:pPr>
            <a:r>
              <a:rPr lang="en-US" sz="2445">
                <a:solidFill>
                  <a:srgbClr val="000000"/>
                </a:solidFill>
                <a:latin typeface="Garet"/>
                <a:ea typeface="Garet"/>
                <a:cs typeface="Garet"/>
                <a:sym typeface="Garet"/>
              </a:rPr>
              <a:t>www.reallygreatsite.com</a:t>
            </a:r>
          </a:p>
        </p:txBody>
      </p:sp>
      <p:sp>
        <p:nvSpPr>
          <p:cNvPr id="40" name="TextBox 40"/>
          <p:cNvSpPr txBox="1"/>
          <p:nvPr/>
        </p:nvSpPr>
        <p:spPr>
          <a:xfrm>
            <a:off x="14244534" y="6506186"/>
            <a:ext cx="2453065" cy="414611"/>
          </a:xfrm>
          <a:prstGeom prst="rect">
            <a:avLst/>
          </a:prstGeom>
        </p:spPr>
        <p:txBody>
          <a:bodyPr lIns="0" tIns="0" rIns="0" bIns="0" rtlCol="0" anchor="t">
            <a:spAutoFit/>
          </a:bodyPr>
          <a:lstStyle/>
          <a:p>
            <a:pPr algn="r">
              <a:lnSpc>
                <a:spcPts val="3423"/>
              </a:lnSpc>
              <a:spcBef>
                <a:spcPct val="0"/>
              </a:spcBef>
            </a:pPr>
            <a:r>
              <a:rPr lang="en-US" sz="2445">
                <a:solidFill>
                  <a:srgbClr val="000000"/>
                </a:solidFill>
                <a:latin typeface="Garet"/>
                <a:ea typeface="Garet"/>
                <a:cs typeface="Garet"/>
                <a:sym typeface="Garet"/>
              </a:rPr>
              <a:t>123-456-7890</a:t>
            </a:r>
          </a:p>
        </p:txBody>
      </p:sp>
      <p:sp>
        <p:nvSpPr>
          <p:cNvPr id="41" name="TextBox 41"/>
          <p:cNvSpPr txBox="1"/>
          <p:nvPr/>
        </p:nvSpPr>
        <p:spPr>
          <a:xfrm>
            <a:off x="10513629" y="2448087"/>
            <a:ext cx="7052457" cy="2638016"/>
          </a:xfrm>
          <a:prstGeom prst="rect">
            <a:avLst/>
          </a:prstGeom>
        </p:spPr>
        <p:txBody>
          <a:bodyPr lIns="0" tIns="0" rIns="0" bIns="0" rtlCol="0" anchor="t">
            <a:spAutoFit/>
          </a:bodyPr>
          <a:lstStyle/>
          <a:p>
            <a:pPr algn="r">
              <a:lnSpc>
                <a:spcPts val="10228"/>
              </a:lnSpc>
            </a:pPr>
            <a:r>
              <a:rPr lang="en-US" sz="9298" b="1">
                <a:solidFill>
                  <a:srgbClr val="0147A6"/>
                </a:solidFill>
                <a:latin typeface="Big Shoulders Display Bold"/>
                <a:ea typeface="Big Shoulders Display Bold"/>
                <a:cs typeface="Big Shoulders Display Bold"/>
                <a:sym typeface="Big Shoulders Display Bold"/>
              </a:rPr>
              <a:t>THANK YOU FOR YOUR ATTENTION</a:t>
            </a:r>
          </a:p>
        </p:txBody>
      </p:sp>
      <p:sp>
        <p:nvSpPr>
          <p:cNvPr id="42" name="TextBox 42"/>
          <p:cNvSpPr txBox="1"/>
          <p:nvPr/>
        </p:nvSpPr>
        <p:spPr>
          <a:xfrm>
            <a:off x="13717252" y="1396557"/>
            <a:ext cx="3044263" cy="449729"/>
          </a:xfrm>
          <a:prstGeom prst="rect">
            <a:avLst/>
          </a:prstGeom>
        </p:spPr>
        <p:txBody>
          <a:bodyPr lIns="0" tIns="0" rIns="0" bIns="0" rtlCol="0" anchor="t">
            <a:spAutoFit/>
          </a:bodyPr>
          <a:lstStyle/>
          <a:p>
            <a:pPr algn="r">
              <a:lnSpc>
                <a:spcPts val="3662"/>
              </a:lnSpc>
              <a:spcBef>
                <a:spcPct val="0"/>
              </a:spcBef>
            </a:pPr>
            <a:r>
              <a:rPr lang="en-US" sz="2616">
                <a:solidFill>
                  <a:srgbClr val="000000"/>
                </a:solidFill>
                <a:latin typeface="Garet"/>
                <a:ea typeface="Garet"/>
                <a:cs typeface="Garet"/>
                <a:sym typeface="Garet"/>
              </a:rPr>
              <a:t>Thynk Unlimited</a:t>
            </a:r>
          </a:p>
        </p:txBody>
      </p:sp>
      <p:sp>
        <p:nvSpPr>
          <p:cNvPr id="43" name="TextBox 43"/>
          <p:cNvSpPr txBox="1"/>
          <p:nvPr/>
        </p:nvSpPr>
        <p:spPr>
          <a:xfrm>
            <a:off x="12218397" y="7329307"/>
            <a:ext cx="4543118" cy="414611"/>
          </a:xfrm>
          <a:prstGeom prst="rect">
            <a:avLst/>
          </a:prstGeom>
        </p:spPr>
        <p:txBody>
          <a:bodyPr lIns="0" tIns="0" rIns="0" bIns="0" rtlCol="0" anchor="t">
            <a:spAutoFit/>
          </a:bodyPr>
          <a:lstStyle/>
          <a:p>
            <a:pPr algn="r">
              <a:lnSpc>
                <a:spcPts val="3423"/>
              </a:lnSpc>
              <a:spcBef>
                <a:spcPct val="0"/>
              </a:spcBef>
            </a:pPr>
            <a:r>
              <a:rPr lang="en-US" sz="2445">
                <a:solidFill>
                  <a:srgbClr val="000000"/>
                </a:solidFill>
                <a:latin typeface="Garet"/>
                <a:ea typeface="Garet"/>
                <a:cs typeface="Garet"/>
                <a:sym typeface="Garet"/>
              </a:rPr>
              <a:t>123 Anywhere St., Any City</a:t>
            </a:r>
          </a:p>
        </p:txBody>
      </p:sp>
      <p:sp>
        <p:nvSpPr>
          <p:cNvPr id="44" name="TextBox 44"/>
          <p:cNvSpPr txBox="1"/>
          <p:nvPr/>
        </p:nvSpPr>
        <p:spPr>
          <a:xfrm>
            <a:off x="13526303" y="8152428"/>
            <a:ext cx="3235212" cy="414611"/>
          </a:xfrm>
          <a:prstGeom prst="rect">
            <a:avLst/>
          </a:prstGeom>
        </p:spPr>
        <p:txBody>
          <a:bodyPr lIns="0" tIns="0" rIns="0" bIns="0" rtlCol="0" anchor="t">
            <a:spAutoFit/>
          </a:bodyPr>
          <a:lstStyle/>
          <a:p>
            <a:pPr algn="r">
              <a:lnSpc>
                <a:spcPts val="3423"/>
              </a:lnSpc>
              <a:spcBef>
                <a:spcPct val="0"/>
              </a:spcBef>
            </a:pPr>
            <a:r>
              <a:rPr lang="en-US" sz="2445">
                <a:solidFill>
                  <a:srgbClr val="000000"/>
                </a:solidFill>
                <a:latin typeface="Garet"/>
                <a:ea typeface="Garet"/>
                <a:cs typeface="Garet"/>
                <a:sym typeface="Garet"/>
              </a:rPr>
              <a:t>@reallygreatsite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a:extLst>
            <a:ext uri="{FF2B5EF4-FFF2-40B4-BE49-F238E27FC236}">
              <a16:creationId xmlns:a16="http://schemas.microsoft.com/office/drawing/2014/main" id="{96793C72-54EE-A502-6F23-05FF7D59C4A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6B5144F-4B60-CA34-050C-F609C3BC8238}"/>
              </a:ext>
            </a:extLst>
          </p:cNvPr>
          <p:cNvSpPr/>
          <p:nvPr/>
        </p:nvSpPr>
        <p:spPr>
          <a:xfrm flipH="1">
            <a:off x="11997399" y="4898601"/>
            <a:ext cx="7658701" cy="5533411"/>
          </a:xfrm>
          <a:custGeom>
            <a:avLst/>
            <a:gdLst/>
            <a:ahLst/>
            <a:cxnLst/>
            <a:rect l="l" t="t" r="r" b="b"/>
            <a:pathLst>
              <a:path w="7658701" h="5533411">
                <a:moveTo>
                  <a:pt x="7658701" y="0"/>
                </a:moveTo>
                <a:lnTo>
                  <a:pt x="0" y="0"/>
                </a:lnTo>
                <a:lnTo>
                  <a:pt x="0" y="5533412"/>
                </a:lnTo>
                <a:lnTo>
                  <a:pt x="7658701" y="5533412"/>
                </a:lnTo>
                <a:lnTo>
                  <a:pt x="7658701"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a:extLst>
              <a:ext uri="{FF2B5EF4-FFF2-40B4-BE49-F238E27FC236}">
                <a16:creationId xmlns:a16="http://schemas.microsoft.com/office/drawing/2014/main" id="{CF5B621B-BF7D-5B8C-A324-57195DCF7442}"/>
              </a:ext>
            </a:extLst>
          </p:cNvPr>
          <p:cNvSpPr/>
          <p:nvPr/>
        </p:nvSpPr>
        <p:spPr>
          <a:xfrm>
            <a:off x="-1368100" y="4898601"/>
            <a:ext cx="7658701" cy="5533411"/>
          </a:xfrm>
          <a:custGeom>
            <a:avLst/>
            <a:gdLst/>
            <a:ahLst/>
            <a:cxnLst/>
            <a:rect l="l" t="t" r="r" b="b"/>
            <a:pathLst>
              <a:path w="7658701" h="5533411">
                <a:moveTo>
                  <a:pt x="0" y="0"/>
                </a:moveTo>
                <a:lnTo>
                  <a:pt x="7658701" y="0"/>
                </a:lnTo>
                <a:lnTo>
                  <a:pt x="7658701" y="5533412"/>
                </a:lnTo>
                <a:lnTo>
                  <a:pt x="0" y="5533412"/>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4" name="Group 4">
            <a:extLst>
              <a:ext uri="{FF2B5EF4-FFF2-40B4-BE49-F238E27FC236}">
                <a16:creationId xmlns:a16="http://schemas.microsoft.com/office/drawing/2014/main" id="{F76F5B99-D6D8-7863-9794-0810C5FD1332}"/>
              </a:ext>
            </a:extLst>
          </p:cNvPr>
          <p:cNvGrpSpPr/>
          <p:nvPr/>
        </p:nvGrpSpPr>
        <p:grpSpPr>
          <a:xfrm>
            <a:off x="9167849" y="1028700"/>
            <a:ext cx="9855679" cy="4444483"/>
            <a:chOff x="0" y="0"/>
            <a:chExt cx="13140906" cy="5925977"/>
          </a:xfrm>
        </p:grpSpPr>
        <p:pic>
          <p:nvPicPr>
            <p:cNvPr id="5" name="Picture 5">
              <a:extLst>
                <a:ext uri="{FF2B5EF4-FFF2-40B4-BE49-F238E27FC236}">
                  <a16:creationId xmlns:a16="http://schemas.microsoft.com/office/drawing/2014/main" id="{F74D759B-36D1-E4C5-01D9-C120C2FFF09F}"/>
                </a:ext>
              </a:extLst>
            </p:cNvPr>
            <p:cNvPicPr>
              <a:picLocks noChangeAspect="1"/>
            </p:cNvPicPr>
            <p:nvPr/>
          </p:nvPicPr>
          <p:blipFill>
            <a:blip r:embed="rId4"/>
            <a:srcRect t="16178" b="16178"/>
            <a:stretch>
              <a:fillRect/>
            </a:stretch>
          </p:blipFill>
          <p:spPr>
            <a:xfrm>
              <a:off x="0" y="0"/>
              <a:ext cx="13140906" cy="5925977"/>
            </a:xfrm>
            <a:prstGeom prst="rect">
              <a:avLst/>
            </a:prstGeom>
          </p:spPr>
        </p:pic>
      </p:grpSp>
      <p:grpSp>
        <p:nvGrpSpPr>
          <p:cNvPr id="6" name="Group 6">
            <a:extLst>
              <a:ext uri="{FF2B5EF4-FFF2-40B4-BE49-F238E27FC236}">
                <a16:creationId xmlns:a16="http://schemas.microsoft.com/office/drawing/2014/main" id="{9DCDE27D-4498-61C7-E857-DB38189DEECE}"/>
              </a:ext>
            </a:extLst>
          </p:cNvPr>
          <p:cNvGrpSpPr/>
          <p:nvPr/>
        </p:nvGrpSpPr>
        <p:grpSpPr>
          <a:xfrm>
            <a:off x="-2284962" y="1028700"/>
            <a:ext cx="11452811" cy="4444483"/>
            <a:chOff x="0" y="0"/>
            <a:chExt cx="3016378" cy="1170563"/>
          </a:xfrm>
        </p:grpSpPr>
        <p:sp>
          <p:nvSpPr>
            <p:cNvPr id="7" name="Freeform 7">
              <a:extLst>
                <a:ext uri="{FF2B5EF4-FFF2-40B4-BE49-F238E27FC236}">
                  <a16:creationId xmlns:a16="http://schemas.microsoft.com/office/drawing/2014/main" id="{1DCF31F1-C3E7-665F-1F90-F0CFBF5407E8}"/>
                </a:ext>
              </a:extLst>
            </p:cNvPr>
            <p:cNvSpPr/>
            <p:nvPr/>
          </p:nvSpPr>
          <p:spPr>
            <a:xfrm>
              <a:off x="0" y="0"/>
              <a:ext cx="3016378" cy="1170563"/>
            </a:xfrm>
            <a:custGeom>
              <a:avLst/>
              <a:gdLst/>
              <a:ahLst/>
              <a:cxnLst/>
              <a:rect l="l" t="t" r="r" b="b"/>
              <a:pathLst>
                <a:path w="3016378" h="1170563">
                  <a:moveTo>
                    <a:pt x="0" y="0"/>
                  </a:moveTo>
                  <a:lnTo>
                    <a:pt x="3016378" y="0"/>
                  </a:lnTo>
                  <a:lnTo>
                    <a:pt x="3016378" y="1170563"/>
                  </a:lnTo>
                  <a:lnTo>
                    <a:pt x="0" y="1170563"/>
                  </a:lnTo>
                  <a:close/>
                </a:path>
              </a:pathLst>
            </a:custGeom>
            <a:solidFill>
              <a:srgbClr val="0147A6"/>
            </a:solidFill>
          </p:spPr>
          <p:txBody>
            <a:bodyPr/>
            <a:lstStyle/>
            <a:p>
              <a:endParaRPr lang="en-MY"/>
            </a:p>
          </p:txBody>
        </p:sp>
        <p:sp>
          <p:nvSpPr>
            <p:cNvPr id="8" name="TextBox 8">
              <a:extLst>
                <a:ext uri="{FF2B5EF4-FFF2-40B4-BE49-F238E27FC236}">
                  <a16:creationId xmlns:a16="http://schemas.microsoft.com/office/drawing/2014/main" id="{2E00268F-7BB5-9399-53ED-7B7AB0E8D0F3}"/>
                </a:ext>
              </a:extLst>
            </p:cNvPr>
            <p:cNvSpPr txBox="1"/>
            <p:nvPr/>
          </p:nvSpPr>
          <p:spPr>
            <a:xfrm>
              <a:off x="0" y="-38100"/>
              <a:ext cx="3016378" cy="1208663"/>
            </a:xfrm>
            <a:prstGeom prst="rect">
              <a:avLst/>
            </a:prstGeom>
          </p:spPr>
          <p:txBody>
            <a:bodyPr lIns="50800" tIns="50800" rIns="50800" bIns="50800" rtlCol="0" anchor="ctr"/>
            <a:lstStyle/>
            <a:p>
              <a:pPr algn="ctr">
                <a:lnSpc>
                  <a:spcPts val="2659"/>
                </a:lnSpc>
              </a:pPr>
              <a:endParaRPr/>
            </a:p>
          </p:txBody>
        </p:sp>
      </p:grpSp>
      <p:sp>
        <p:nvSpPr>
          <p:cNvPr id="9" name="AutoShape 9">
            <a:extLst>
              <a:ext uri="{FF2B5EF4-FFF2-40B4-BE49-F238E27FC236}">
                <a16:creationId xmlns:a16="http://schemas.microsoft.com/office/drawing/2014/main" id="{5188070D-D740-5714-E4FE-BB079E53385B}"/>
              </a:ext>
            </a:extLst>
          </p:cNvPr>
          <p:cNvSpPr/>
          <p:nvPr/>
        </p:nvSpPr>
        <p:spPr>
          <a:xfrm flipV="1">
            <a:off x="6292722" y="6233214"/>
            <a:ext cx="0" cy="3235295"/>
          </a:xfrm>
          <a:prstGeom prst="line">
            <a:avLst/>
          </a:prstGeom>
          <a:ln w="38100" cap="flat">
            <a:solidFill>
              <a:srgbClr val="000000"/>
            </a:solidFill>
            <a:prstDash val="solid"/>
            <a:headEnd type="none" w="sm" len="sm"/>
            <a:tailEnd type="none" w="sm" len="sm"/>
          </a:ln>
        </p:spPr>
        <p:txBody>
          <a:bodyPr/>
          <a:lstStyle/>
          <a:p>
            <a:endParaRPr lang="en-MY"/>
          </a:p>
        </p:txBody>
      </p:sp>
      <p:sp>
        <p:nvSpPr>
          <p:cNvPr id="10" name="AutoShape 10">
            <a:extLst>
              <a:ext uri="{FF2B5EF4-FFF2-40B4-BE49-F238E27FC236}">
                <a16:creationId xmlns:a16="http://schemas.microsoft.com/office/drawing/2014/main" id="{CC7D4C51-561F-6ECB-1B6D-852799FBAF45}"/>
              </a:ext>
            </a:extLst>
          </p:cNvPr>
          <p:cNvSpPr/>
          <p:nvPr/>
        </p:nvSpPr>
        <p:spPr>
          <a:xfrm flipH="1" flipV="1">
            <a:off x="11999521" y="6233214"/>
            <a:ext cx="0" cy="3235295"/>
          </a:xfrm>
          <a:prstGeom prst="line">
            <a:avLst/>
          </a:prstGeom>
          <a:ln w="38100" cap="flat">
            <a:solidFill>
              <a:srgbClr val="000000"/>
            </a:solidFill>
            <a:prstDash val="solid"/>
            <a:headEnd type="none" w="sm" len="sm"/>
            <a:tailEnd type="none" w="sm" len="sm"/>
          </a:ln>
        </p:spPr>
        <p:txBody>
          <a:bodyPr/>
          <a:lstStyle/>
          <a:p>
            <a:endParaRPr lang="en-MY"/>
          </a:p>
        </p:txBody>
      </p:sp>
      <p:sp>
        <p:nvSpPr>
          <p:cNvPr id="11" name="Freeform 11">
            <a:extLst>
              <a:ext uri="{FF2B5EF4-FFF2-40B4-BE49-F238E27FC236}">
                <a16:creationId xmlns:a16="http://schemas.microsoft.com/office/drawing/2014/main" id="{9D548191-9D78-40C8-C8A4-94A5FB4FA15A}"/>
              </a:ext>
            </a:extLst>
          </p:cNvPr>
          <p:cNvSpPr/>
          <p:nvPr/>
        </p:nvSpPr>
        <p:spPr>
          <a:xfrm>
            <a:off x="2975990" y="5992554"/>
            <a:ext cx="930908" cy="930908"/>
          </a:xfrm>
          <a:custGeom>
            <a:avLst/>
            <a:gdLst/>
            <a:ahLst/>
            <a:cxnLst/>
            <a:rect l="l" t="t" r="r" b="b"/>
            <a:pathLst>
              <a:path w="930908" h="930908">
                <a:moveTo>
                  <a:pt x="0" y="0"/>
                </a:moveTo>
                <a:lnTo>
                  <a:pt x="930908" y="0"/>
                </a:lnTo>
                <a:lnTo>
                  <a:pt x="930908" y="930908"/>
                </a:lnTo>
                <a:lnTo>
                  <a:pt x="0" y="9309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2" name="TextBox 12">
            <a:extLst>
              <a:ext uri="{FF2B5EF4-FFF2-40B4-BE49-F238E27FC236}">
                <a16:creationId xmlns:a16="http://schemas.microsoft.com/office/drawing/2014/main" id="{08DD4AE6-5007-20C6-CE82-29B5A5E61F1C}"/>
              </a:ext>
            </a:extLst>
          </p:cNvPr>
          <p:cNvSpPr txBox="1"/>
          <p:nvPr/>
        </p:nvSpPr>
        <p:spPr>
          <a:xfrm>
            <a:off x="1052549" y="1708571"/>
            <a:ext cx="6377411" cy="952122"/>
          </a:xfrm>
          <a:prstGeom prst="rect">
            <a:avLst/>
          </a:prstGeom>
        </p:spPr>
        <p:txBody>
          <a:bodyPr lIns="0" tIns="0" rIns="0" bIns="0" rtlCol="0" anchor="t">
            <a:spAutoFit/>
          </a:bodyPr>
          <a:lstStyle/>
          <a:p>
            <a:pPr algn="l">
              <a:lnSpc>
                <a:spcPts val="7323"/>
              </a:lnSpc>
            </a:pPr>
            <a:r>
              <a:rPr lang="en-US" sz="6658" b="1">
                <a:solidFill>
                  <a:srgbClr val="FFFFFF"/>
                </a:solidFill>
                <a:latin typeface="Big Shoulders Display Bold"/>
                <a:ea typeface="Big Shoulders Display Bold"/>
                <a:cs typeface="Big Shoulders Display Bold"/>
                <a:sym typeface="Big Shoulders Display Bold"/>
              </a:rPr>
              <a:t>SKILLS OVER DEGREES</a:t>
            </a:r>
          </a:p>
        </p:txBody>
      </p:sp>
      <p:sp>
        <p:nvSpPr>
          <p:cNvPr id="13" name="TextBox 13">
            <a:extLst>
              <a:ext uri="{FF2B5EF4-FFF2-40B4-BE49-F238E27FC236}">
                <a16:creationId xmlns:a16="http://schemas.microsoft.com/office/drawing/2014/main" id="{ADC1E367-0AF7-C4C6-8BD9-26B38A3834E8}"/>
              </a:ext>
            </a:extLst>
          </p:cNvPr>
          <p:cNvSpPr txBox="1"/>
          <p:nvPr/>
        </p:nvSpPr>
        <p:spPr>
          <a:xfrm>
            <a:off x="1052549" y="2961832"/>
            <a:ext cx="6807360" cy="1792281"/>
          </a:xfrm>
          <a:prstGeom prst="rect">
            <a:avLst/>
          </a:prstGeom>
        </p:spPr>
        <p:txBody>
          <a:bodyPr lIns="0" tIns="0" rIns="0" bIns="0" rtlCol="0" anchor="t">
            <a:spAutoFit/>
          </a:bodyPr>
          <a:lstStyle/>
          <a:p>
            <a:pPr algn="l">
              <a:lnSpc>
                <a:spcPts val="2867"/>
              </a:lnSpc>
              <a:spcBef>
                <a:spcPct val="0"/>
              </a:spcBef>
            </a:pPr>
            <a:r>
              <a:rPr lang="en-US" sz="2047">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4" name="Freeform 14">
            <a:extLst>
              <a:ext uri="{FF2B5EF4-FFF2-40B4-BE49-F238E27FC236}">
                <a16:creationId xmlns:a16="http://schemas.microsoft.com/office/drawing/2014/main" id="{45CB170C-AE4A-2F0D-7D56-19DF69F141E6}"/>
              </a:ext>
            </a:extLst>
          </p:cNvPr>
          <p:cNvSpPr/>
          <p:nvPr/>
        </p:nvSpPr>
        <p:spPr>
          <a:xfrm>
            <a:off x="8702395" y="5992554"/>
            <a:ext cx="930908" cy="930908"/>
          </a:xfrm>
          <a:custGeom>
            <a:avLst/>
            <a:gdLst/>
            <a:ahLst/>
            <a:cxnLst/>
            <a:rect l="l" t="t" r="r" b="b"/>
            <a:pathLst>
              <a:path w="930908" h="930908">
                <a:moveTo>
                  <a:pt x="0" y="0"/>
                </a:moveTo>
                <a:lnTo>
                  <a:pt x="930908" y="0"/>
                </a:lnTo>
                <a:lnTo>
                  <a:pt x="930908" y="930908"/>
                </a:lnTo>
                <a:lnTo>
                  <a:pt x="0" y="9309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5" name="Freeform 15">
            <a:extLst>
              <a:ext uri="{FF2B5EF4-FFF2-40B4-BE49-F238E27FC236}">
                <a16:creationId xmlns:a16="http://schemas.microsoft.com/office/drawing/2014/main" id="{B53A2AB6-D79D-3C54-29E6-034B25307C4B}"/>
              </a:ext>
            </a:extLst>
          </p:cNvPr>
          <p:cNvSpPr/>
          <p:nvPr/>
        </p:nvSpPr>
        <p:spPr>
          <a:xfrm>
            <a:off x="14429948" y="5992554"/>
            <a:ext cx="930908" cy="930908"/>
          </a:xfrm>
          <a:custGeom>
            <a:avLst/>
            <a:gdLst/>
            <a:ahLst/>
            <a:cxnLst/>
            <a:rect l="l" t="t" r="r" b="b"/>
            <a:pathLst>
              <a:path w="930908" h="930908">
                <a:moveTo>
                  <a:pt x="0" y="0"/>
                </a:moveTo>
                <a:lnTo>
                  <a:pt x="930908" y="0"/>
                </a:lnTo>
                <a:lnTo>
                  <a:pt x="930908" y="930908"/>
                </a:lnTo>
                <a:lnTo>
                  <a:pt x="0" y="9309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6" name="TextBox 16">
            <a:extLst>
              <a:ext uri="{FF2B5EF4-FFF2-40B4-BE49-F238E27FC236}">
                <a16:creationId xmlns:a16="http://schemas.microsoft.com/office/drawing/2014/main" id="{2A741E08-CFFA-206B-0BBE-3A29F738E229}"/>
              </a:ext>
            </a:extLst>
          </p:cNvPr>
          <p:cNvSpPr txBox="1"/>
          <p:nvPr/>
        </p:nvSpPr>
        <p:spPr>
          <a:xfrm>
            <a:off x="1957008" y="7237787"/>
            <a:ext cx="2968871" cy="824894"/>
          </a:xfrm>
          <a:prstGeom prst="rect">
            <a:avLst/>
          </a:prstGeom>
        </p:spPr>
        <p:txBody>
          <a:bodyPr lIns="0" tIns="0" rIns="0" bIns="0" rtlCol="0" anchor="t">
            <a:spAutoFit/>
          </a:bodyPr>
          <a:lstStyle/>
          <a:p>
            <a:pPr algn="ctr">
              <a:lnSpc>
                <a:spcPts val="3354"/>
              </a:lnSpc>
              <a:spcBef>
                <a:spcPct val="0"/>
              </a:spcBef>
            </a:pPr>
            <a:r>
              <a:rPr lang="en-US" sz="2396" b="1">
                <a:solidFill>
                  <a:srgbClr val="000000"/>
                </a:solidFill>
                <a:latin typeface="Garet Bold"/>
                <a:ea typeface="Garet Bold"/>
                <a:cs typeface="Garet Bold"/>
                <a:sym typeface="Garet Bold"/>
              </a:rPr>
              <a:t>Shift in Hiring Criteria</a:t>
            </a:r>
          </a:p>
        </p:txBody>
      </p:sp>
      <p:sp>
        <p:nvSpPr>
          <p:cNvPr id="17" name="TextBox 17">
            <a:extLst>
              <a:ext uri="{FF2B5EF4-FFF2-40B4-BE49-F238E27FC236}">
                <a16:creationId xmlns:a16="http://schemas.microsoft.com/office/drawing/2014/main" id="{660082EF-38B2-CF55-2152-D1A28571EE05}"/>
              </a:ext>
            </a:extLst>
          </p:cNvPr>
          <p:cNvSpPr txBox="1"/>
          <p:nvPr/>
        </p:nvSpPr>
        <p:spPr>
          <a:xfrm>
            <a:off x="7683414" y="7237787"/>
            <a:ext cx="2968871" cy="401066"/>
          </a:xfrm>
          <a:prstGeom prst="rect">
            <a:avLst/>
          </a:prstGeom>
        </p:spPr>
        <p:txBody>
          <a:bodyPr lIns="0" tIns="0" rIns="0" bIns="0" rtlCol="0" anchor="t">
            <a:spAutoFit/>
          </a:bodyPr>
          <a:lstStyle/>
          <a:p>
            <a:pPr algn="ctr">
              <a:lnSpc>
                <a:spcPts val="3354"/>
              </a:lnSpc>
              <a:spcBef>
                <a:spcPct val="0"/>
              </a:spcBef>
            </a:pPr>
            <a:r>
              <a:rPr lang="en-US" sz="2396" b="1">
                <a:solidFill>
                  <a:srgbClr val="000000"/>
                </a:solidFill>
                <a:latin typeface="Garet Bold"/>
                <a:ea typeface="Garet Bold"/>
                <a:cs typeface="Garet Bold"/>
                <a:sym typeface="Garet Bold"/>
              </a:rPr>
              <a:t>Benefits</a:t>
            </a:r>
          </a:p>
        </p:txBody>
      </p:sp>
      <p:sp>
        <p:nvSpPr>
          <p:cNvPr id="18" name="TextBox 18">
            <a:extLst>
              <a:ext uri="{FF2B5EF4-FFF2-40B4-BE49-F238E27FC236}">
                <a16:creationId xmlns:a16="http://schemas.microsoft.com/office/drawing/2014/main" id="{9D2AE68C-D9ED-FB95-CB8C-2D817D9470BD}"/>
              </a:ext>
            </a:extLst>
          </p:cNvPr>
          <p:cNvSpPr txBox="1"/>
          <p:nvPr/>
        </p:nvSpPr>
        <p:spPr>
          <a:xfrm>
            <a:off x="13410967" y="7237787"/>
            <a:ext cx="2968871" cy="401066"/>
          </a:xfrm>
          <a:prstGeom prst="rect">
            <a:avLst/>
          </a:prstGeom>
        </p:spPr>
        <p:txBody>
          <a:bodyPr lIns="0" tIns="0" rIns="0" bIns="0" rtlCol="0" anchor="t">
            <a:spAutoFit/>
          </a:bodyPr>
          <a:lstStyle/>
          <a:p>
            <a:pPr algn="ctr">
              <a:lnSpc>
                <a:spcPts val="3354"/>
              </a:lnSpc>
              <a:spcBef>
                <a:spcPct val="0"/>
              </a:spcBef>
            </a:pPr>
            <a:r>
              <a:rPr lang="en-US" sz="2396" b="1">
                <a:solidFill>
                  <a:srgbClr val="000000"/>
                </a:solidFill>
                <a:latin typeface="Garet Bold"/>
                <a:ea typeface="Garet Bold"/>
                <a:cs typeface="Garet Bold"/>
                <a:sym typeface="Garet Bold"/>
              </a:rPr>
              <a:t>Case Study</a:t>
            </a:r>
          </a:p>
        </p:txBody>
      </p:sp>
      <p:sp>
        <p:nvSpPr>
          <p:cNvPr id="19" name="TextBox 19">
            <a:extLst>
              <a:ext uri="{FF2B5EF4-FFF2-40B4-BE49-F238E27FC236}">
                <a16:creationId xmlns:a16="http://schemas.microsoft.com/office/drawing/2014/main" id="{A30545A7-CE93-21B7-190B-173DDDCBD147}"/>
              </a:ext>
            </a:extLst>
          </p:cNvPr>
          <p:cNvSpPr txBox="1"/>
          <p:nvPr/>
        </p:nvSpPr>
        <p:spPr>
          <a:xfrm>
            <a:off x="1119323" y="8240742"/>
            <a:ext cx="4644241" cy="1227767"/>
          </a:xfrm>
          <a:prstGeom prst="rect">
            <a:avLst/>
          </a:prstGeom>
        </p:spPr>
        <p:txBody>
          <a:bodyPr lIns="0" tIns="0" rIns="0" bIns="0" rtlCol="0" anchor="t">
            <a:spAutoFit/>
          </a:bodyPr>
          <a:lstStyle/>
          <a:p>
            <a:pPr algn="ctr">
              <a:lnSpc>
                <a:spcPts val="1956"/>
              </a:lnSpc>
              <a:spcBef>
                <a:spcPct val="0"/>
              </a:spcBef>
            </a:pPr>
            <a:r>
              <a:rPr lang="en-US" sz="1397">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20" name="TextBox 20">
            <a:extLst>
              <a:ext uri="{FF2B5EF4-FFF2-40B4-BE49-F238E27FC236}">
                <a16:creationId xmlns:a16="http://schemas.microsoft.com/office/drawing/2014/main" id="{7944B5B3-9F31-53A0-F89B-46EF816DF652}"/>
              </a:ext>
            </a:extLst>
          </p:cNvPr>
          <p:cNvSpPr txBox="1"/>
          <p:nvPr/>
        </p:nvSpPr>
        <p:spPr>
          <a:xfrm>
            <a:off x="6821879" y="8240742"/>
            <a:ext cx="4644241" cy="1227767"/>
          </a:xfrm>
          <a:prstGeom prst="rect">
            <a:avLst/>
          </a:prstGeom>
        </p:spPr>
        <p:txBody>
          <a:bodyPr lIns="0" tIns="0" rIns="0" bIns="0" rtlCol="0" anchor="t">
            <a:spAutoFit/>
          </a:bodyPr>
          <a:lstStyle/>
          <a:p>
            <a:pPr algn="ctr">
              <a:lnSpc>
                <a:spcPts val="1956"/>
              </a:lnSpc>
              <a:spcBef>
                <a:spcPct val="0"/>
              </a:spcBef>
            </a:pPr>
            <a:r>
              <a:rPr lang="en-US" sz="1397">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21" name="TextBox 21">
            <a:extLst>
              <a:ext uri="{FF2B5EF4-FFF2-40B4-BE49-F238E27FC236}">
                <a16:creationId xmlns:a16="http://schemas.microsoft.com/office/drawing/2014/main" id="{E3974FC1-03BA-1C3C-934E-4698010FFCE8}"/>
              </a:ext>
            </a:extLst>
          </p:cNvPr>
          <p:cNvSpPr txBox="1"/>
          <p:nvPr/>
        </p:nvSpPr>
        <p:spPr>
          <a:xfrm>
            <a:off x="12572573" y="8240742"/>
            <a:ext cx="4644241" cy="1227767"/>
          </a:xfrm>
          <a:prstGeom prst="rect">
            <a:avLst/>
          </a:prstGeom>
        </p:spPr>
        <p:txBody>
          <a:bodyPr lIns="0" tIns="0" rIns="0" bIns="0" rtlCol="0" anchor="t">
            <a:spAutoFit/>
          </a:bodyPr>
          <a:lstStyle/>
          <a:p>
            <a:pPr algn="ctr">
              <a:lnSpc>
                <a:spcPts val="1956"/>
              </a:lnSpc>
              <a:spcBef>
                <a:spcPct val="0"/>
              </a:spcBef>
            </a:pPr>
            <a:r>
              <a:rPr lang="en-US" sz="1397">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22" name="Freeform 22">
            <a:extLst>
              <a:ext uri="{FF2B5EF4-FFF2-40B4-BE49-F238E27FC236}">
                <a16:creationId xmlns:a16="http://schemas.microsoft.com/office/drawing/2014/main" id="{FD0DE378-37CF-DC1A-9846-CA2ABF46967C}"/>
              </a:ext>
            </a:extLst>
          </p:cNvPr>
          <p:cNvSpPr/>
          <p:nvPr/>
        </p:nvSpPr>
        <p:spPr>
          <a:xfrm>
            <a:off x="659814"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23" name="Freeform 23">
            <a:extLst>
              <a:ext uri="{FF2B5EF4-FFF2-40B4-BE49-F238E27FC236}">
                <a16:creationId xmlns:a16="http://schemas.microsoft.com/office/drawing/2014/main" id="{6E81876B-2BE7-44AE-3126-6BDC535C845E}"/>
              </a:ext>
            </a:extLst>
          </p:cNvPr>
          <p:cNvSpPr/>
          <p:nvPr/>
        </p:nvSpPr>
        <p:spPr>
          <a:xfrm>
            <a:off x="17075922"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Tree>
    <p:extLst>
      <p:ext uri="{BB962C8B-B14F-4D97-AF65-F5344CB8AC3E}">
        <p14:creationId xmlns:p14="http://schemas.microsoft.com/office/powerpoint/2010/main" val="2593677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11997508" y="-126883"/>
            <a:ext cx="7658701" cy="5533411"/>
          </a:xfrm>
          <a:custGeom>
            <a:avLst/>
            <a:gdLst/>
            <a:ahLst/>
            <a:cxnLst/>
            <a:rect l="l" t="t" r="r" b="b"/>
            <a:pathLst>
              <a:path w="7658701" h="5533411">
                <a:moveTo>
                  <a:pt x="7658701" y="5533411"/>
                </a:moveTo>
                <a:lnTo>
                  <a:pt x="0" y="5533411"/>
                </a:lnTo>
                <a:lnTo>
                  <a:pt x="0" y="0"/>
                </a:lnTo>
                <a:lnTo>
                  <a:pt x="7658701" y="0"/>
                </a:lnTo>
                <a:lnTo>
                  <a:pt x="7658701" y="5533411"/>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p:cNvSpPr/>
          <p:nvPr/>
        </p:nvSpPr>
        <p:spPr>
          <a:xfrm flipV="1">
            <a:off x="-1367991" y="-126883"/>
            <a:ext cx="7658701" cy="5533411"/>
          </a:xfrm>
          <a:custGeom>
            <a:avLst/>
            <a:gdLst/>
            <a:ahLst/>
            <a:cxnLst/>
            <a:rect l="l" t="t" r="r" b="b"/>
            <a:pathLst>
              <a:path w="7658701" h="5533411">
                <a:moveTo>
                  <a:pt x="0" y="5533411"/>
                </a:moveTo>
                <a:lnTo>
                  <a:pt x="7658701" y="5533411"/>
                </a:lnTo>
                <a:lnTo>
                  <a:pt x="7658701" y="0"/>
                </a:lnTo>
                <a:lnTo>
                  <a:pt x="0" y="0"/>
                </a:lnTo>
                <a:lnTo>
                  <a:pt x="0" y="5533411"/>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4" name="Group 4"/>
          <p:cNvGrpSpPr/>
          <p:nvPr/>
        </p:nvGrpSpPr>
        <p:grpSpPr>
          <a:xfrm>
            <a:off x="1667993" y="3760058"/>
            <a:ext cx="4754534" cy="2900549"/>
            <a:chOff x="0" y="0"/>
            <a:chExt cx="6339378" cy="3867399"/>
          </a:xfrm>
        </p:grpSpPr>
        <p:pic>
          <p:nvPicPr>
            <p:cNvPr id="5" name="Picture 5"/>
            <p:cNvPicPr>
              <a:picLocks noChangeAspect="1"/>
            </p:cNvPicPr>
            <p:nvPr/>
          </p:nvPicPr>
          <p:blipFill>
            <a:blip r:embed="rId4"/>
            <a:srcRect t="4216" b="4216"/>
            <a:stretch>
              <a:fillRect/>
            </a:stretch>
          </p:blipFill>
          <p:spPr>
            <a:xfrm>
              <a:off x="0" y="0"/>
              <a:ext cx="6339378" cy="3867399"/>
            </a:xfrm>
            <a:prstGeom prst="rect">
              <a:avLst/>
            </a:prstGeom>
          </p:spPr>
        </p:pic>
      </p:grpSp>
      <p:grpSp>
        <p:nvGrpSpPr>
          <p:cNvPr id="6" name="Group 6"/>
          <p:cNvGrpSpPr/>
          <p:nvPr/>
        </p:nvGrpSpPr>
        <p:grpSpPr>
          <a:xfrm>
            <a:off x="6766842" y="3760058"/>
            <a:ext cx="4754534" cy="2900549"/>
            <a:chOff x="0" y="0"/>
            <a:chExt cx="6339378" cy="3867399"/>
          </a:xfrm>
        </p:grpSpPr>
        <p:pic>
          <p:nvPicPr>
            <p:cNvPr id="7" name="Picture 7"/>
            <p:cNvPicPr>
              <a:picLocks noChangeAspect="1"/>
            </p:cNvPicPr>
            <p:nvPr/>
          </p:nvPicPr>
          <p:blipFill>
            <a:blip r:embed="rId5"/>
            <a:srcRect t="4302" b="4302"/>
            <a:stretch>
              <a:fillRect/>
            </a:stretch>
          </p:blipFill>
          <p:spPr>
            <a:xfrm>
              <a:off x="0" y="0"/>
              <a:ext cx="6339378" cy="3867399"/>
            </a:xfrm>
            <a:prstGeom prst="rect">
              <a:avLst/>
            </a:prstGeom>
          </p:spPr>
        </p:pic>
      </p:grpSp>
      <p:grpSp>
        <p:nvGrpSpPr>
          <p:cNvPr id="8" name="Group 8"/>
          <p:cNvGrpSpPr/>
          <p:nvPr/>
        </p:nvGrpSpPr>
        <p:grpSpPr>
          <a:xfrm>
            <a:off x="11865473" y="3760058"/>
            <a:ext cx="4754534" cy="2900549"/>
            <a:chOff x="0" y="0"/>
            <a:chExt cx="6339378" cy="3867399"/>
          </a:xfrm>
        </p:grpSpPr>
        <p:pic>
          <p:nvPicPr>
            <p:cNvPr id="9" name="Picture 9"/>
            <p:cNvPicPr>
              <a:picLocks noChangeAspect="1"/>
            </p:cNvPicPr>
            <p:nvPr/>
          </p:nvPicPr>
          <p:blipFill>
            <a:blip r:embed="rId6"/>
            <a:srcRect t="4216" b="4216"/>
            <a:stretch>
              <a:fillRect/>
            </a:stretch>
          </p:blipFill>
          <p:spPr>
            <a:xfrm>
              <a:off x="0" y="0"/>
              <a:ext cx="6339378" cy="3867399"/>
            </a:xfrm>
            <a:prstGeom prst="rect">
              <a:avLst/>
            </a:prstGeom>
          </p:spPr>
        </p:pic>
      </p:grpSp>
      <p:grpSp>
        <p:nvGrpSpPr>
          <p:cNvPr id="10" name="Group 10"/>
          <p:cNvGrpSpPr/>
          <p:nvPr/>
        </p:nvGrpSpPr>
        <p:grpSpPr>
          <a:xfrm>
            <a:off x="1737572" y="6993982"/>
            <a:ext cx="4615376" cy="604448"/>
            <a:chOff x="0" y="0"/>
            <a:chExt cx="1215572" cy="159196"/>
          </a:xfrm>
        </p:grpSpPr>
        <p:sp>
          <p:nvSpPr>
            <p:cNvPr id="11" name="Freeform 11"/>
            <p:cNvSpPr/>
            <p:nvPr/>
          </p:nvSpPr>
          <p:spPr>
            <a:xfrm>
              <a:off x="0" y="0"/>
              <a:ext cx="1215572" cy="159196"/>
            </a:xfrm>
            <a:custGeom>
              <a:avLst/>
              <a:gdLst/>
              <a:ahLst/>
              <a:cxnLst/>
              <a:rect l="l" t="t" r="r" b="b"/>
              <a:pathLst>
                <a:path w="1215572" h="159196">
                  <a:moveTo>
                    <a:pt x="0" y="0"/>
                  </a:moveTo>
                  <a:lnTo>
                    <a:pt x="1215572" y="0"/>
                  </a:lnTo>
                  <a:lnTo>
                    <a:pt x="1215572" y="159196"/>
                  </a:lnTo>
                  <a:lnTo>
                    <a:pt x="0" y="159196"/>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2" name="TextBox 12"/>
            <p:cNvSpPr txBox="1"/>
            <p:nvPr/>
          </p:nvSpPr>
          <p:spPr>
            <a:xfrm>
              <a:off x="0" y="-38100"/>
              <a:ext cx="1215572" cy="197296"/>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3029012" y="933450"/>
            <a:ext cx="12229976" cy="951333"/>
          </a:xfrm>
          <a:prstGeom prst="rect">
            <a:avLst/>
          </a:prstGeom>
        </p:spPr>
        <p:txBody>
          <a:bodyPr lIns="0" tIns="0" rIns="0" bIns="0" rtlCol="0" anchor="t">
            <a:spAutoFit/>
          </a:bodyPr>
          <a:lstStyle/>
          <a:p>
            <a:pPr algn="ctr">
              <a:lnSpc>
                <a:spcPts val="7323"/>
              </a:lnSpc>
            </a:pPr>
            <a:r>
              <a:rPr lang="en-US" sz="6658" b="1" dirty="0">
                <a:solidFill>
                  <a:srgbClr val="0147A6"/>
                </a:solidFill>
                <a:latin typeface="Big Shoulders Display Bold"/>
                <a:ea typeface="Big Shoulders Display Bold"/>
                <a:cs typeface="Big Shoulders Display Bold"/>
                <a:sym typeface="Big Shoulders Display Bold"/>
              </a:rPr>
              <a:t>CANDIDATE EXPERIENCE AS A PRIORITY</a:t>
            </a:r>
          </a:p>
        </p:txBody>
      </p:sp>
      <p:sp>
        <p:nvSpPr>
          <p:cNvPr id="14" name="TextBox 14"/>
          <p:cNvSpPr txBox="1"/>
          <p:nvPr/>
        </p:nvSpPr>
        <p:spPr>
          <a:xfrm>
            <a:off x="3428885" y="2183972"/>
            <a:ext cx="11430230" cy="1109697"/>
          </a:xfrm>
          <a:prstGeom prst="rect">
            <a:avLst/>
          </a:prstGeom>
        </p:spPr>
        <p:txBody>
          <a:bodyPr lIns="0" tIns="0" rIns="0" bIns="0" rtlCol="0" anchor="t">
            <a:spAutoFit/>
          </a:bodyPr>
          <a:lstStyle/>
          <a:p>
            <a:pPr algn="ctr">
              <a:lnSpc>
                <a:spcPts val="2971"/>
              </a:lnSpc>
              <a:spcBef>
                <a:spcPct val="0"/>
              </a:spcBef>
            </a:pPr>
            <a:r>
              <a:rPr lang="en-US" sz="2122">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5" name="TextBox 15"/>
          <p:cNvSpPr txBox="1"/>
          <p:nvPr/>
        </p:nvSpPr>
        <p:spPr>
          <a:xfrm>
            <a:off x="1811814" y="7879116"/>
            <a:ext cx="4466893" cy="1226784"/>
          </a:xfrm>
          <a:prstGeom prst="rect">
            <a:avLst/>
          </a:prstGeom>
        </p:spPr>
        <p:txBody>
          <a:bodyPr lIns="0" tIns="0" rIns="0" bIns="0" rtlCol="0" anchor="t">
            <a:spAutoFit/>
          </a:bodyPr>
          <a:lstStyle/>
          <a:p>
            <a:pPr algn="ctr">
              <a:lnSpc>
                <a:spcPts val="1954"/>
              </a:lnSpc>
              <a:spcBef>
                <a:spcPct val="0"/>
              </a:spcBef>
            </a:pPr>
            <a:r>
              <a:rPr lang="en-US" sz="1396">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6" name="TextBox 16"/>
          <p:cNvSpPr txBox="1"/>
          <p:nvPr/>
        </p:nvSpPr>
        <p:spPr>
          <a:xfrm>
            <a:off x="6910553" y="8031516"/>
            <a:ext cx="4466893" cy="1226784"/>
          </a:xfrm>
          <a:prstGeom prst="rect">
            <a:avLst/>
          </a:prstGeom>
        </p:spPr>
        <p:txBody>
          <a:bodyPr lIns="0" tIns="0" rIns="0" bIns="0" rtlCol="0" anchor="t">
            <a:spAutoFit/>
          </a:bodyPr>
          <a:lstStyle/>
          <a:p>
            <a:pPr algn="ctr">
              <a:lnSpc>
                <a:spcPts val="1954"/>
              </a:lnSpc>
              <a:spcBef>
                <a:spcPct val="0"/>
              </a:spcBef>
            </a:pPr>
            <a:r>
              <a:rPr lang="en-US" sz="1396">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7" name="TextBox 17"/>
          <p:cNvSpPr txBox="1"/>
          <p:nvPr/>
        </p:nvSpPr>
        <p:spPr>
          <a:xfrm>
            <a:off x="12009293" y="8031516"/>
            <a:ext cx="4466893" cy="1226784"/>
          </a:xfrm>
          <a:prstGeom prst="rect">
            <a:avLst/>
          </a:prstGeom>
        </p:spPr>
        <p:txBody>
          <a:bodyPr lIns="0" tIns="0" rIns="0" bIns="0" rtlCol="0" anchor="t">
            <a:spAutoFit/>
          </a:bodyPr>
          <a:lstStyle/>
          <a:p>
            <a:pPr algn="ctr">
              <a:lnSpc>
                <a:spcPts val="1954"/>
              </a:lnSpc>
              <a:spcBef>
                <a:spcPct val="0"/>
              </a:spcBef>
            </a:pPr>
            <a:r>
              <a:rPr lang="en-US" sz="1396">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grpSp>
        <p:nvGrpSpPr>
          <p:cNvPr id="18" name="Group 18"/>
          <p:cNvGrpSpPr/>
          <p:nvPr/>
        </p:nvGrpSpPr>
        <p:grpSpPr>
          <a:xfrm>
            <a:off x="6831920" y="6993982"/>
            <a:ext cx="4615376" cy="604448"/>
            <a:chOff x="0" y="0"/>
            <a:chExt cx="1215572" cy="159196"/>
          </a:xfrm>
        </p:grpSpPr>
        <p:sp>
          <p:nvSpPr>
            <p:cNvPr id="19" name="Freeform 19"/>
            <p:cNvSpPr/>
            <p:nvPr/>
          </p:nvSpPr>
          <p:spPr>
            <a:xfrm>
              <a:off x="0" y="0"/>
              <a:ext cx="1215572" cy="159196"/>
            </a:xfrm>
            <a:custGeom>
              <a:avLst/>
              <a:gdLst/>
              <a:ahLst/>
              <a:cxnLst/>
              <a:rect l="l" t="t" r="r" b="b"/>
              <a:pathLst>
                <a:path w="1215572" h="159196">
                  <a:moveTo>
                    <a:pt x="0" y="0"/>
                  </a:moveTo>
                  <a:lnTo>
                    <a:pt x="1215572" y="0"/>
                  </a:lnTo>
                  <a:lnTo>
                    <a:pt x="1215572" y="159196"/>
                  </a:lnTo>
                  <a:lnTo>
                    <a:pt x="0" y="159196"/>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20" name="TextBox 20"/>
            <p:cNvSpPr txBox="1"/>
            <p:nvPr/>
          </p:nvSpPr>
          <p:spPr>
            <a:xfrm>
              <a:off x="0" y="-38100"/>
              <a:ext cx="1215572" cy="197296"/>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2057150" y="7139260"/>
            <a:ext cx="3976221" cy="261204"/>
          </a:xfrm>
          <a:prstGeom prst="rect">
            <a:avLst/>
          </a:prstGeom>
        </p:spPr>
        <p:txBody>
          <a:bodyPr lIns="0" tIns="0" rIns="0" bIns="0" rtlCol="0" anchor="t">
            <a:spAutoFit/>
          </a:bodyPr>
          <a:lstStyle/>
          <a:p>
            <a:pPr algn="ctr">
              <a:lnSpc>
                <a:spcPts val="2149"/>
              </a:lnSpc>
              <a:spcBef>
                <a:spcPct val="0"/>
              </a:spcBef>
            </a:pPr>
            <a:r>
              <a:rPr lang="en-US" sz="1535" b="1">
                <a:solidFill>
                  <a:srgbClr val="FFFFFF"/>
                </a:solidFill>
                <a:latin typeface="Garet Bold"/>
                <a:ea typeface="Garet Bold"/>
                <a:cs typeface="Garet Bold"/>
                <a:sym typeface="Garet Bold"/>
              </a:rPr>
              <a:t>Importance of Candidate Experience</a:t>
            </a:r>
          </a:p>
        </p:txBody>
      </p:sp>
      <p:sp>
        <p:nvSpPr>
          <p:cNvPr id="22" name="TextBox 22"/>
          <p:cNvSpPr txBox="1"/>
          <p:nvPr/>
        </p:nvSpPr>
        <p:spPr>
          <a:xfrm>
            <a:off x="7505067" y="7151317"/>
            <a:ext cx="3295539" cy="261204"/>
          </a:xfrm>
          <a:prstGeom prst="rect">
            <a:avLst/>
          </a:prstGeom>
        </p:spPr>
        <p:txBody>
          <a:bodyPr lIns="0" tIns="0" rIns="0" bIns="0" rtlCol="0" anchor="t">
            <a:spAutoFit/>
          </a:bodyPr>
          <a:lstStyle/>
          <a:p>
            <a:pPr algn="ctr">
              <a:lnSpc>
                <a:spcPts val="2149"/>
              </a:lnSpc>
              <a:spcBef>
                <a:spcPct val="0"/>
              </a:spcBef>
            </a:pPr>
            <a:r>
              <a:rPr lang="en-US" sz="1535" b="1">
                <a:solidFill>
                  <a:srgbClr val="FFFFFF"/>
                </a:solidFill>
                <a:latin typeface="Garet Bold"/>
                <a:ea typeface="Garet Bold"/>
                <a:cs typeface="Garet Bold"/>
                <a:sym typeface="Garet Bold"/>
              </a:rPr>
              <a:t>Strategies for Improvement</a:t>
            </a:r>
          </a:p>
        </p:txBody>
      </p:sp>
      <p:grpSp>
        <p:nvGrpSpPr>
          <p:cNvPr id="23" name="Group 23"/>
          <p:cNvGrpSpPr/>
          <p:nvPr/>
        </p:nvGrpSpPr>
        <p:grpSpPr>
          <a:xfrm>
            <a:off x="11997508" y="6993982"/>
            <a:ext cx="4615376" cy="604448"/>
            <a:chOff x="0" y="0"/>
            <a:chExt cx="1215572" cy="159196"/>
          </a:xfrm>
        </p:grpSpPr>
        <p:sp>
          <p:nvSpPr>
            <p:cNvPr id="24" name="Freeform 24"/>
            <p:cNvSpPr/>
            <p:nvPr/>
          </p:nvSpPr>
          <p:spPr>
            <a:xfrm>
              <a:off x="0" y="0"/>
              <a:ext cx="1215572" cy="159196"/>
            </a:xfrm>
            <a:custGeom>
              <a:avLst/>
              <a:gdLst/>
              <a:ahLst/>
              <a:cxnLst/>
              <a:rect l="l" t="t" r="r" b="b"/>
              <a:pathLst>
                <a:path w="1215572" h="159196">
                  <a:moveTo>
                    <a:pt x="0" y="0"/>
                  </a:moveTo>
                  <a:lnTo>
                    <a:pt x="1215572" y="0"/>
                  </a:lnTo>
                  <a:lnTo>
                    <a:pt x="1215572" y="159196"/>
                  </a:lnTo>
                  <a:lnTo>
                    <a:pt x="0" y="159196"/>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25" name="TextBox 25"/>
            <p:cNvSpPr txBox="1"/>
            <p:nvPr/>
          </p:nvSpPr>
          <p:spPr>
            <a:xfrm>
              <a:off x="0" y="-38100"/>
              <a:ext cx="1215572" cy="197296"/>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12657427" y="7151317"/>
            <a:ext cx="3295539" cy="261204"/>
          </a:xfrm>
          <a:prstGeom prst="rect">
            <a:avLst/>
          </a:prstGeom>
        </p:spPr>
        <p:txBody>
          <a:bodyPr lIns="0" tIns="0" rIns="0" bIns="0" rtlCol="0" anchor="t">
            <a:spAutoFit/>
          </a:bodyPr>
          <a:lstStyle/>
          <a:p>
            <a:pPr algn="ctr">
              <a:lnSpc>
                <a:spcPts val="2149"/>
              </a:lnSpc>
              <a:spcBef>
                <a:spcPct val="0"/>
              </a:spcBef>
            </a:pPr>
            <a:r>
              <a:rPr lang="en-US" sz="1535" b="1">
                <a:solidFill>
                  <a:srgbClr val="FFFFFF"/>
                </a:solidFill>
                <a:latin typeface="Garet Bold"/>
                <a:ea typeface="Garet Bold"/>
                <a:cs typeface="Garet Bold"/>
                <a:sym typeface="Garet Bold"/>
              </a:rPr>
              <a:t>Data Insight</a:t>
            </a:r>
          </a:p>
        </p:txBody>
      </p:sp>
      <p:sp>
        <p:nvSpPr>
          <p:cNvPr id="27" name="Freeform 27"/>
          <p:cNvSpPr/>
          <p:nvPr/>
        </p:nvSpPr>
        <p:spPr>
          <a:xfrm>
            <a:off x="659814"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28" name="Freeform 28"/>
          <p:cNvSpPr/>
          <p:nvPr/>
        </p:nvSpPr>
        <p:spPr>
          <a:xfrm>
            <a:off x="17075922"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a:off x="11997399" y="4898601"/>
            <a:ext cx="7658701" cy="5533411"/>
          </a:xfrm>
          <a:custGeom>
            <a:avLst/>
            <a:gdLst/>
            <a:ahLst/>
            <a:cxnLst/>
            <a:rect l="l" t="t" r="r" b="b"/>
            <a:pathLst>
              <a:path w="7658701" h="5533411">
                <a:moveTo>
                  <a:pt x="7658701" y="0"/>
                </a:moveTo>
                <a:lnTo>
                  <a:pt x="0" y="0"/>
                </a:lnTo>
                <a:lnTo>
                  <a:pt x="0" y="5533412"/>
                </a:lnTo>
                <a:lnTo>
                  <a:pt x="7658701" y="5533412"/>
                </a:lnTo>
                <a:lnTo>
                  <a:pt x="7658701"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p:cNvSpPr/>
          <p:nvPr/>
        </p:nvSpPr>
        <p:spPr>
          <a:xfrm>
            <a:off x="-1368100" y="4898601"/>
            <a:ext cx="7658701" cy="5533411"/>
          </a:xfrm>
          <a:custGeom>
            <a:avLst/>
            <a:gdLst/>
            <a:ahLst/>
            <a:cxnLst/>
            <a:rect l="l" t="t" r="r" b="b"/>
            <a:pathLst>
              <a:path w="7658701" h="5533411">
                <a:moveTo>
                  <a:pt x="0" y="0"/>
                </a:moveTo>
                <a:lnTo>
                  <a:pt x="7658701" y="0"/>
                </a:lnTo>
                <a:lnTo>
                  <a:pt x="7658701" y="5533412"/>
                </a:lnTo>
                <a:lnTo>
                  <a:pt x="0" y="5533412"/>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4" name="Group 4"/>
          <p:cNvGrpSpPr/>
          <p:nvPr/>
        </p:nvGrpSpPr>
        <p:grpSpPr>
          <a:xfrm>
            <a:off x="-160200" y="623261"/>
            <a:ext cx="18608400" cy="4520239"/>
            <a:chOff x="0" y="0"/>
            <a:chExt cx="24811201" cy="6026986"/>
          </a:xfrm>
        </p:grpSpPr>
        <p:pic>
          <p:nvPicPr>
            <p:cNvPr id="5" name="Picture 5"/>
            <p:cNvPicPr>
              <a:picLocks noChangeAspect="1"/>
            </p:cNvPicPr>
            <p:nvPr/>
          </p:nvPicPr>
          <p:blipFill>
            <a:blip r:embed="rId4"/>
            <a:srcRect t="31781" b="31781"/>
            <a:stretch>
              <a:fillRect/>
            </a:stretch>
          </p:blipFill>
          <p:spPr>
            <a:xfrm>
              <a:off x="0" y="0"/>
              <a:ext cx="24811201" cy="6026986"/>
            </a:xfrm>
            <a:prstGeom prst="rect">
              <a:avLst/>
            </a:prstGeom>
          </p:spPr>
        </p:pic>
      </p:grpSp>
      <p:grpSp>
        <p:nvGrpSpPr>
          <p:cNvPr id="6" name="Group 6"/>
          <p:cNvGrpSpPr/>
          <p:nvPr/>
        </p:nvGrpSpPr>
        <p:grpSpPr>
          <a:xfrm>
            <a:off x="-321552" y="801218"/>
            <a:ext cx="18931103" cy="4164324"/>
            <a:chOff x="0" y="0"/>
            <a:chExt cx="4985970" cy="1096777"/>
          </a:xfrm>
        </p:grpSpPr>
        <p:sp>
          <p:nvSpPr>
            <p:cNvPr id="7" name="Freeform 7"/>
            <p:cNvSpPr/>
            <p:nvPr/>
          </p:nvSpPr>
          <p:spPr>
            <a:xfrm>
              <a:off x="0" y="0"/>
              <a:ext cx="4985970" cy="1096777"/>
            </a:xfrm>
            <a:custGeom>
              <a:avLst/>
              <a:gdLst/>
              <a:ahLst/>
              <a:cxnLst/>
              <a:rect l="l" t="t" r="r" b="b"/>
              <a:pathLst>
                <a:path w="4985970" h="1096777">
                  <a:moveTo>
                    <a:pt x="0" y="0"/>
                  </a:moveTo>
                  <a:lnTo>
                    <a:pt x="4985970" y="0"/>
                  </a:lnTo>
                  <a:lnTo>
                    <a:pt x="4985970" y="1096777"/>
                  </a:lnTo>
                  <a:lnTo>
                    <a:pt x="0" y="1096777"/>
                  </a:lnTo>
                  <a:close/>
                </a:path>
              </a:pathLst>
            </a:custGeom>
            <a:gradFill rotWithShape="1">
              <a:gsLst>
                <a:gs pos="0">
                  <a:srgbClr val="006BFA">
                    <a:alpha val="80000"/>
                  </a:srgbClr>
                </a:gs>
                <a:gs pos="100000">
                  <a:srgbClr val="012960">
                    <a:alpha val="80000"/>
                  </a:srgbClr>
                </a:gs>
              </a:gsLst>
              <a:lin ang="2700000"/>
            </a:gradFill>
          </p:spPr>
          <p:txBody>
            <a:bodyPr/>
            <a:lstStyle/>
            <a:p>
              <a:endParaRPr lang="en-MY"/>
            </a:p>
          </p:txBody>
        </p:sp>
        <p:sp>
          <p:nvSpPr>
            <p:cNvPr id="8" name="TextBox 8"/>
            <p:cNvSpPr txBox="1"/>
            <p:nvPr/>
          </p:nvSpPr>
          <p:spPr>
            <a:xfrm>
              <a:off x="0" y="-38100"/>
              <a:ext cx="4985970" cy="113487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940276" y="6200562"/>
            <a:ext cx="3936952" cy="4504187"/>
            <a:chOff x="0" y="0"/>
            <a:chExt cx="1036893" cy="1186288"/>
          </a:xfrm>
        </p:grpSpPr>
        <p:sp>
          <p:nvSpPr>
            <p:cNvPr id="10" name="Freeform 10"/>
            <p:cNvSpPr/>
            <p:nvPr/>
          </p:nvSpPr>
          <p:spPr>
            <a:xfrm>
              <a:off x="0" y="0"/>
              <a:ext cx="1036893" cy="1186288"/>
            </a:xfrm>
            <a:custGeom>
              <a:avLst/>
              <a:gdLst/>
              <a:ahLst/>
              <a:cxnLst/>
              <a:rect l="l" t="t" r="r" b="b"/>
              <a:pathLst>
                <a:path w="1036893" h="1186288">
                  <a:moveTo>
                    <a:pt x="0" y="0"/>
                  </a:moveTo>
                  <a:lnTo>
                    <a:pt x="1036893" y="0"/>
                  </a:lnTo>
                  <a:lnTo>
                    <a:pt x="1036893" y="1186288"/>
                  </a:lnTo>
                  <a:lnTo>
                    <a:pt x="0" y="1186288"/>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1" name="TextBox 11"/>
            <p:cNvSpPr txBox="1"/>
            <p:nvPr/>
          </p:nvSpPr>
          <p:spPr>
            <a:xfrm>
              <a:off x="0" y="-38100"/>
              <a:ext cx="1036893" cy="1224388"/>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1410772" y="6200562"/>
            <a:ext cx="3936952" cy="4504187"/>
            <a:chOff x="0" y="0"/>
            <a:chExt cx="1036893" cy="1186288"/>
          </a:xfrm>
        </p:grpSpPr>
        <p:sp>
          <p:nvSpPr>
            <p:cNvPr id="13" name="Freeform 13"/>
            <p:cNvSpPr/>
            <p:nvPr/>
          </p:nvSpPr>
          <p:spPr>
            <a:xfrm>
              <a:off x="0" y="0"/>
              <a:ext cx="1036893" cy="1186288"/>
            </a:xfrm>
            <a:custGeom>
              <a:avLst/>
              <a:gdLst/>
              <a:ahLst/>
              <a:cxnLst/>
              <a:rect l="l" t="t" r="r" b="b"/>
              <a:pathLst>
                <a:path w="1036893" h="1186288">
                  <a:moveTo>
                    <a:pt x="0" y="0"/>
                  </a:moveTo>
                  <a:lnTo>
                    <a:pt x="1036893" y="0"/>
                  </a:lnTo>
                  <a:lnTo>
                    <a:pt x="1036893" y="1186288"/>
                  </a:lnTo>
                  <a:lnTo>
                    <a:pt x="0" y="1186288"/>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4" name="TextBox 14"/>
            <p:cNvSpPr txBox="1"/>
            <p:nvPr/>
          </p:nvSpPr>
          <p:spPr>
            <a:xfrm>
              <a:off x="0" y="-38100"/>
              <a:ext cx="1036893" cy="1224388"/>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5400000">
            <a:off x="4395561" y="5693786"/>
            <a:ext cx="1026381" cy="1013552"/>
          </a:xfrm>
          <a:custGeom>
            <a:avLst/>
            <a:gdLst/>
            <a:ahLst/>
            <a:cxnLst/>
            <a:rect l="l" t="t" r="r" b="b"/>
            <a:pathLst>
              <a:path w="1026381" h="1013552">
                <a:moveTo>
                  <a:pt x="0" y="0"/>
                </a:moveTo>
                <a:lnTo>
                  <a:pt x="1026382" y="0"/>
                </a:lnTo>
                <a:lnTo>
                  <a:pt x="1026382" y="1013552"/>
                </a:lnTo>
                <a:lnTo>
                  <a:pt x="0" y="10135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6" name="TextBox 16"/>
          <p:cNvSpPr txBox="1"/>
          <p:nvPr/>
        </p:nvSpPr>
        <p:spPr>
          <a:xfrm>
            <a:off x="4330809" y="1628349"/>
            <a:ext cx="9626382" cy="951333"/>
          </a:xfrm>
          <a:prstGeom prst="rect">
            <a:avLst/>
          </a:prstGeom>
        </p:spPr>
        <p:txBody>
          <a:bodyPr lIns="0" tIns="0" rIns="0" bIns="0" rtlCol="0" anchor="t">
            <a:spAutoFit/>
          </a:bodyPr>
          <a:lstStyle/>
          <a:p>
            <a:pPr algn="ctr">
              <a:lnSpc>
                <a:spcPts val="7323"/>
              </a:lnSpc>
            </a:pPr>
            <a:r>
              <a:rPr lang="en-US" sz="6658" b="1">
                <a:solidFill>
                  <a:srgbClr val="FFFFFF"/>
                </a:solidFill>
                <a:latin typeface="Big Shoulders Display Bold"/>
                <a:ea typeface="Big Shoulders Display Bold"/>
                <a:cs typeface="Big Shoulders Display Bold"/>
                <a:sym typeface="Big Shoulders Display Bold"/>
              </a:rPr>
              <a:t>DATA-DRIVEN RECRUITMENT</a:t>
            </a:r>
          </a:p>
        </p:txBody>
      </p:sp>
      <p:sp>
        <p:nvSpPr>
          <p:cNvPr id="17" name="TextBox 17"/>
          <p:cNvSpPr txBox="1"/>
          <p:nvPr/>
        </p:nvSpPr>
        <p:spPr>
          <a:xfrm>
            <a:off x="3895225" y="2835755"/>
            <a:ext cx="10497550" cy="1081457"/>
          </a:xfrm>
          <a:prstGeom prst="rect">
            <a:avLst/>
          </a:prstGeom>
        </p:spPr>
        <p:txBody>
          <a:bodyPr lIns="0" tIns="0" rIns="0" bIns="0" rtlCol="0" anchor="t">
            <a:spAutoFit/>
          </a:bodyPr>
          <a:lstStyle/>
          <a:p>
            <a:pPr algn="ctr">
              <a:lnSpc>
                <a:spcPts val="2867"/>
              </a:lnSpc>
              <a:spcBef>
                <a:spcPct val="0"/>
              </a:spcBef>
            </a:pPr>
            <a:r>
              <a:rPr lang="en-US" sz="2047">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8" name="Freeform 18"/>
          <p:cNvSpPr/>
          <p:nvPr/>
        </p:nvSpPr>
        <p:spPr>
          <a:xfrm rot="5400000">
            <a:off x="8630809" y="5693786"/>
            <a:ext cx="1026381" cy="1013552"/>
          </a:xfrm>
          <a:custGeom>
            <a:avLst/>
            <a:gdLst/>
            <a:ahLst/>
            <a:cxnLst/>
            <a:rect l="l" t="t" r="r" b="b"/>
            <a:pathLst>
              <a:path w="1026381" h="1013552">
                <a:moveTo>
                  <a:pt x="0" y="0"/>
                </a:moveTo>
                <a:lnTo>
                  <a:pt x="1026382" y="0"/>
                </a:lnTo>
                <a:lnTo>
                  <a:pt x="1026382" y="1013552"/>
                </a:lnTo>
                <a:lnTo>
                  <a:pt x="0" y="10135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9" name="Freeform 19"/>
          <p:cNvSpPr/>
          <p:nvPr/>
        </p:nvSpPr>
        <p:spPr>
          <a:xfrm rot="5400000">
            <a:off x="12937225" y="5693786"/>
            <a:ext cx="1026381" cy="1013552"/>
          </a:xfrm>
          <a:custGeom>
            <a:avLst/>
            <a:gdLst/>
            <a:ahLst/>
            <a:cxnLst/>
            <a:rect l="l" t="t" r="r" b="b"/>
            <a:pathLst>
              <a:path w="1026381" h="1013552">
                <a:moveTo>
                  <a:pt x="0" y="0"/>
                </a:moveTo>
                <a:lnTo>
                  <a:pt x="1026381" y="0"/>
                </a:lnTo>
                <a:lnTo>
                  <a:pt x="1026381" y="1013552"/>
                </a:lnTo>
                <a:lnTo>
                  <a:pt x="0" y="10135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20" name="TextBox 20"/>
          <p:cNvSpPr txBox="1"/>
          <p:nvPr/>
        </p:nvSpPr>
        <p:spPr>
          <a:xfrm>
            <a:off x="3459483" y="7835208"/>
            <a:ext cx="2898537" cy="1966985"/>
          </a:xfrm>
          <a:prstGeom prst="rect">
            <a:avLst/>
          </a:prstGeom>
        </p:spPr>
        <p:txBody>
          <a:bodyPr lIns="0" tIns="0" rIns="0" bIns="0" rtlCol="0" anchor="t">
            <a:spAutoFit/>
          </a:bodyPr>
          <a:lstStyle/>
          <a:p>
            <a:pPr algn="ctr">
              <a:lnSpc>
                <a:spcPts val="1954"/>
              </a:lnSpc>
              <a:spcBef>
                <a:spcPct val="0"/>
              </a:spcBef>
            </a:pPr>
            <a:r>
              <a:rPr lang="en-US" sz="1396">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21" name="TextBox 21"/>
          <p:cNvSpPr txBox="1"/>
          <p:nvPr/>
        </p:nvSpPr>
        <p:spPr>
          <a:xfrm>
            <a:off x="7694731" y="7835208"/>
            <a:ext cx="2898537" cy="1966985"/>
          </a:xfrm>
          <a:prstGeom prst="rect">
            <a:avLst/>
          </a:prstGeom>
        </p:spPr>
        <p:txBody>
          <a:bodyPr lIns="0" tIns="0" rIns="0" bIns="0" rtlCol="0" anchor="t">
            <a:spAutoFit/>
          </a:bodyPr>
          <a:lstStyle/>
          <a:p>
            <a:pPr algn="ctr">
              <a:lnSpc>
                <a:spcPts val="1954"/>
              </a:lnSpc>
              <a:spcBef>
                <a:spcPct val="0"/>
              </a:spcBef>
            </a:pPr>
            <a:r>
              <a:rPr lang="en-US" sz="1396">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22" name="TextBox 22"/>
          <p:cNvSpPr txBox="1"/>
          <p:nvPr/>
        </p:nvSpPr>
        <p:spPr>
          <a:xfrm>
            <a:off x="11929979" y="7835208"/>
            <a:ext cx="2898537" cy="1966985"/>
          </a:xfrm>
          <a:prstGeom prst="rect">
            <a:avLst/>
          </a:prstGeom>
        </p:spPr>
        <p:txBody>
          <a:bodyPr lIns="0" tIns="0" rIns="0" bIns="0" rtlCol="0" anchor="t">
            <a:spAutoFit/>
          </a:bodyPr>
          <a:lstStyle/>
          <a:p>
            <a:pPr algn="ctr">
              <a:lnSpc>
                <a:spcPts val="1954"/>
              </a:lnSpc>
              <a:spcBef>
                <a:spcPct val="0"/>
              </a:spcBef>
            </a:pPr>
            <a:r>
              <a:rPr lang="en-US" sz="1396">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23" name="TextBox 23"/>
          <p:cNvSpPr txBox="1"/>
          <p:nvPr/>
        </p:nvSpPr>
        <p:spPr>
          <a:xfrm>
            <a:off x="3424317" y="6857270"/>
            <a:ext cx="2968871" cy="824894"/>
          </a:xfrm>
          <a:prstGeom prst="rect">
            <a:avLst/>
          </a:prstGeom>
        </p:spPr>
        <p:txBody>
          <a:bodyPr lIns="0" tIns="0" rIns="0" bIns="0" rtlCol="0" anchor="t">
            <a:spAutoFit/>
          </a:bodyPr>
          <a:lstStyle/>
          <a:p>
            <a:pPr algn="ctr">
              <a:lnSpc>
                <a:spcPts val="3354"/>
              </a:lnSpc>
              <a:spcBef>
                <a:spcPct val="0"/>
              </a:spcBef>
            </a:pPr>
            <a:r>
              <a:rPr lang="en-US" sz="2396" b="1">
                <a:solidFill>
                  <a:srgbClr val="FFFFFF"/>
                </a:solidFill>
                <a:latin typeface="Garet Bold"/>
                <a:ea typeface="Garet Bold"/>
                <a:cs typeface="Garet Bold"/>
                <a:sym typeface="Garet Bold"/>
              </a:rPr>
              <a:t>Use of HR Analytics</a:t>
            </a:r>
          </a:p>
        </p:txBody>
      </p:sp>
      <p:sp>
        <p:nvSpPr>
          <p:cNvPr id="24" name="TextBox 24"/>
          <p:cNvSpPr txBox="1"/>
          <p:nvPr/>
        </p:nvSpPr>
        <p:spPr>
          <a:xfrm>
            <a:off x="8265232" y="6980452"/>
            <a:ext cx="1687203" cy="401066"/>
          </a:xfrm>
          <a:prstGeom prst="rect">
            <a:avLst/>
          </a:prstGeom>
        </p:spPr>
        <p:txBody>
          <a:bodyPr lIns="0" tIns="0" rIns="0" bIns="0" rtlCol="0" anchor="t">
            <a:spAutoFit/>
          </a:bodyPr>
          <a:lstStyle/>
          <a:p>
            <a:pPr algn="ctr">
              <a:lnSpc>
                <a:spcPts val="3354"/>
              </a:lnSpc>
              <a:spcBef>
                <a:spcPct val="0"/>
              </a:spcBef>
            </a:pPr>
            <a:r>
              <a:rPr lang="en-US" sz="2396" b="1">
                <a:solidFill>
                  <a:srgbClr val="000000"/>
                </a:solidFill>
                <a:latin typeface="Garet Bold"/>
                <a:ea typeface="Garet Bold"/>
                <a:cs typeface="Garet Bold"/>
                <a:sym typeface="Garet Bold"/>
              </a:rPr>
              <a:t>Tools</a:t>
            </a:r>
          </a:p>
        </p:txBody>
      </p:sp>
      <p:sp>
        <p:nvSpPr>
          <p:cNvPr id="25" name="TextBox 25"/>
          <p:cNvSpPr txBox="1"/>
          <p:nvPr/>
        </p:nvSpPr>
        <p:spPr>
          <a:xfrm>
            <a:off x="12365721" y="6980452"/>
            <a:ext cx="2027054" cy="401066"/>
          </a:xfrm>
          <a:prstGeom prst="rect">
            <a:avLst/>
          </a:prstGeom>
        </p:spPr>
        <p:txBody>
          <a:bodyPr lIns="0" tIns="0" rIns="0" bIns="0" rtlCol="0" anchor="t">
            <a:spAutoFit/>
          </a:bodyPr>
          <a:lstStyle/>
          <a:p>
            <a:pPr algn="ctr">
              <a:lnSpc>
                <a:spcPts val="3354"/>
              </a:lnSpc>
              <a:spcBef>
                <a:spcPct val="0"/>
              </a:spcBef>
            </a:pPr>
            <a:r>
              <a:rPr lang="en-US" sz="2396" b="1">
                <a:solidFill>
                  <a:srgbClr val="FFFFFF"/>
                </a:solidFill>
                <a:latin typeface="Garet Bold"/>
                <a:ea typeface="Garet Bold"/>
                <a:cs typeface="Garet Bold"/>
                <a:sym typeface="Garet Bold"/>
              </a:rPr>
              <a:t>Insight</a:t>
            </a:r>
          </a:p>
        </p:txBody>
      </p:sp>
      <p:sp>
        <p:nvSpPr>
          <p:cNvPr id="26" name="Freeform 26"/>
          <p:cNvSpPr/>
          <p:nvPr/>
        </p:nvSpPr>
        <p:spPr>
          <a:xfrm>
            <a:off x="659814"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27" name="Freeform 27"/>
          <p:cNvSpPr/>
          <p:nvPr/>
        </p:nvSpPr>
        <p:spPr>
          <a:xfrm>
            <a:off x="17075922"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12048883" y="-490128"/>
            <a:ext cx="7658701" cy="5533411"/>
          </a:xfrm>
          <a:custGeom>
            <a:avLst/>
            <a:gdLst/>
            <a:ahLst/>
            <a:cxnLst/>
            <a:rect l="l" t="t" r="r" b="b"/>
            <a:pathLst>
              <a:path w="7658701" h="5533411">
                <a:moveTo>
                  <a:pt x="7658701" y="5533411"/>
                </a:moveTo>
                <a:lnTo>
                  <a:pt x="0" y="5533411"/>
                </a:lnTo>
                <a:lnTo>
                  <a:pt x="0" y="0"/>
                </a:lnTo>
                <a:lnTo>
                  <a:pt x="7658701" y="0"/>
                </a:lnTo>
                <a:lnTo>
                  <a:pt x="7658701" y="5533411"/>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p:cNvSpPr/>
          <p:nvPr/>
        </p:nvSpPr>
        <p:spPr>
          <a:xfrm flipV="1">
            <a:off x="-1316617" y="-490128"/>
            <a:ext cx="7658701" cy="5533411"/>
          </a:xfrm>
          <a:custGeom>
            <a:avLst/>
            <a:gdLst/>
            <a:ahLst/>
            <a:cxnLst/>
            <a:rect l="l" t="t" r="r" b="b"/>
            <a:pathLst>
              <a:path w="7658701" h="5533411">
                <a:moveTo>
                  <a:pt x="0" y="5533411"/>
                </a:moveTo>
                <a:lnTo>
                  <a:pt x="7658701" y="5533411"/>
                </a:lnTo>
                <a:lnTo>
                  <a:pt x="7658701" y="0"/>
                </a:lnTo>
                <a:lnTo>
                  <a:pt x="0" y="0"/>
                </a:lnTo>
                <a:lnTo>
                  <a:pt x="0" y="5533411"/>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4" name="Group 4"/>
          <p:cNvGrpSpPr/>
          <p:nvPr/>
        </p:nvGrpSpPr>
        <p:grpSpPr>
          <a:xfrm>
            <a:off x="1028700" y="1871902"/>
            <a:ext cx="4729010" cy="3415776"/>
            <a:chOff x="0" y="0"/>
            <a:chExt cx="6305347" cy="4554369"/>
          </a:xfrm>
        </p:grpSpPr>
        <p:pic>
          <p:nvPicPr>
            <p:cNvPr id="5" name="Picture 5"/>
            <p:cNvPicPr>
              <a:picLocks noChangeAspect="1"/>
            </p:cNvPicPr>
            <p:nvPr/>
          </p:nvPicPr>
          <p:blipFill>
            <a:blip r:embed="rId4"/>
            <a:srcRect l="3880" r="3880"/>
            <a:stretch>
              <a:fillRect/>
            </a:stretch>
          </p:blipFill>
          <p:spPr>
            <a:xfrm>
              <a:off x="0" y="0"/>
              <a:ext cx="6305347" cy="4554369"/>
            </a:xfrm>
            <a:prstGeom prst="rect">
              <a:avLst/>
            </a:prstGeom>
          </p:spPr>
        </p:pic>
      </p:grpSp>
      <p:grpSp>
        <p:nvGrpSpPr>
          <p:cNvPr id="6" name="Group 6"/>
          <p:cNvGrpSpPr/>
          <p:nvPr/>
        </p:nvGrpSpPr>
        <p:grpSpPr>
          <a:xfrm>
            <a:off x="6830978" y="6316697"/>
            <a:ext cx="4729010" cy="3415776"/>
            <a:chOff x="0" y="0"/>
            <a:chExt cx="6305347" cy="4554369"/>
          </a:xfrm>
        </p:grpSpPr>
        <p:pic>
          <p:nvPicPr>
            <p:cNvPr id="7" name="Picture 7"/>
            <p:cNvPicPr>
              <a:picLocks noChangeAspect="1"/>
            </p:cNvPicPr>
            <p:nvPr/>
          </p:nvPicPr>
          <p:blipFill>
            <a:blip r:embed="rId5"/>
            <a:srcRect t="13884" b="13884"/>
            <a:stretch>
              <a:fillRect/>
            </a:stretch>
          </p:blipFill>
          <p:spPr>
            <a:xfrm>
              <a:off x="0" y="0"/>
              <a:ext cx="6305347" cy="4554369"/>
            </a:xfrm>
            <a:prstGeom prst="rect">
              <a:avLst/>
            </a:prstGeom>
          </p:spPr>
        </p:pic>
      </p:grpSp>
      <p:grpSp>
        <p:nvGrpSpPr>
          <p:cNvPr id="8" name="Group 8"/>
          <p:cNvGrpSpPr/>
          <p:nvPr/>
        </p:nvGrpSpPr>
        <p:grpSpPr>
          <a:xfrm>
            <a:off x="12530290" y="1871902"/>
            <a:ext cx="4729010" cy="3415776"/>
            <a:chOff x="0" y="0"/>
            <a:chExt cx="6305347" cy="4554369"/>
          </a:xfrm>
        </p:grpSpPr>
        <p:pic>
          <p:nvPicPr>
            <p:cNvPr id="9" name="Picture 9"/>
            <p:cNvPicPr>
              <a:picLocks noChangeAspect="1"/>
            </p:cNvPicPr>
            <p:nvPr/>
          </p:nvPicPr>
          <p:blipFill>
            <a:blip r:embed="rId6"/>
            <a:srcRect l="3880" r="3880"/>
            <a:stretch>
              <a:fillRect/>
            </a:stretch>
          </p:blipFill>
          <p:spPr>
            <a:xfrm>
              <a:off x="0" y="0"/>
              <a:ext cx="6305347" cy="4554369"/>
            </a:xfrm>
            <a:prstGeom prst="rect">
              <a:avLst/>
            </a:prstGeom>
          </p:spPr>
        </p:pic>
      </p:grpSp>
      <p:sp>
        <p:nvSpPr>
          <p:cNvPr id="10" name="Freeform 10"/>
          <p:cNvSpPr/>
          <p:nvPr/>
        </p:nvSpPr>
        <p:spPr>
          <a:xfrm>
            <a:off x="1128414" y="4637170"/>
            <a:ext cx="4732263" cy="5095303"/>
          </a:xfrm>
          <a:custGeom>
            <a:avLst/>
            <a:gdLst/>
            <a:ahLst/>
            <a:cxnLst/>
            <a:rect l="l" t="t" r="r" b="b"/>
            <a:pathLst>
              <a:path w="4732263" h="5095303">
                <a:moveTo>
                  <a:pt x="0" y="0"/>
                </a:moveTo>
                <a:lnTo>
                  <a:pt x="4732263" y="0"/>
                </a:lnTo>
                <a:lnTo>
                  <a:pt x="4732263" y="5095303"/>
                </a:lnTo>
                <a:lnTo>
                  <a:pt x="0" y="5095303"/>
                </a:lnTo>
                <a:lnTo>
                  <a:pt x="0" y="0"/>
                </a:lnTo>
                <a:close/>
              </a:path>
            </a:pathLst>
          </a:custGeom>
          <a:blipFill>
            <a:blip r:embed="rId7">
              <a:alphaModFix amt="41000"/>
            </a:blip>
            <a:stretch>
              <a:fillRect/>
            </a:stretch>
          </a:blipFill>
        </p:spPr>
        <p:txBody>
          <a:bodyPr/>
          <a:lstStyle/>
          <a:p>
            <a:endParaRPr lang="en-MY"/>
          </a:p>
        </p:txBody>
      </p:sp>
      <p:grpSp>
        <p:nvGrpSpPr>
          <p:cNvPr id="11" name="Group 11"/>
          <p:cNvGrpSpPr/>
          <p:nvPr/>
        </p:nvGrpSpPr>
        <p:grpSpPr>
          <a:xfrm>
            <a:off x="1430896" y="4850307"/>
            <a:ext cx="4090872" cy="4500373"/>
            <a:chOff x="0" y="0"/>
            <a:chExt cx="1077431" cy="1185283"/>
          </a:xfrm>
        </p:grpSpPr>
        <p:sp>
          <p:nvSpPr>
            <p:cNvPr id="12" name="Freeform 12"/>
            <p:cNvSpPr/>
            <p:nvPr/>
          </p:nvSpPr>
          <p:spPr>
            <a:xfrm>
              <a:off x="0" y="0"/>
              <a:ext cx="1077431" cy="1185283"/>
            </a:xfrm>
            <a:custGeom>
              <a:avLst/>
              <a:gdLst/>
              <a:ahLst/>
              <a:cxnLst/>
              <a:rect l="l" t="t" r="r" b="b"/>
              <a:pathLst>
                <a:path w="1077431" h="1185283">
                  <a:moveTo>
                    <a:pt x="0" y="0"/>
                  </a:moveTo>
                  <a:lnTo>
                    <a:pt x="1077431" y="0"/>
                  </a:lnTo>
                  <a:lnTo>
                    <a:pt x="1077431" y="1185283"/>
                  </a:lnTo>
                  <a:lnTo>
                    <a:pt x="0" y="1185283"/>
                  </a:lnTo>
                  <a:close/>
                </a:path>
              </a:pathLst>
            </a:custGeom>
            <a:solidFill>
              <a:srgbClr val="FFFFFF"/>
            </a:solidFill>
          </p:spPr>
          <p:txBody>
            <a:bodyPr/>
            <a:lstStyle/>
            <a:p>
              <a:endParaRPr lang="en-MY"/>
            </a:p>
          </p:txBody>
        </p:sp>
        <p:sp>
          <p:nvSpPr>
            <p:cNvPr id="13" name="TextBox 13"/>
            <p:cNvSpPr txBox="1"/>
            <p:nvPr/>
          </p:nvSpPr>
          <p:spPr>
            <a:xfrm>
              <a:off x="0" y="-38100"/>
              <a:ext cx="1077431" cy="122338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7112784" y="2571335"/>
            <a:ext cx="4165399" cy="4131671"/>
            <a:chOff x="0" y="0"/>
            <a:chExt cx="1097060" cy="1088177"/>
          </a:xfrm>
        </p:grpSpPr>
        <p:sp>
          <p:nvSpPr>
            <p:cNvPr id="15" name="Freeform 15"/>
            <p:cNvSpPr/>
            <p:nvPr/>
          </p:nvSpPr>
          <p:spPr>
            <a:xfrm>
              <a:off x="0" y="0"/>
              <a:ext cx="1097060" cy="1088177"/>
            </a:xfrm>
            <a:custGeom>
              <a:avLst/>
              <a:gdLst/>
              <a:ahLst/>
              <a:cxnLst/>
              <a:rect l="l" t="t" r="r" b="b"/>
              <a:pathLst>
                <a:path w="1097060" h="1088177">
                  <a:moveTo>
                    <a:pt x="0" y="0"/>
                  </a:moveTo>
                  <a:lnTo>
                    <a:pt x="1097060" y="0"/>
                  </a:lnTo>
                  <a:lnTo>
                    <a:pt x="1097060" y="1088177"/>
                  </a:lnTo>
                  <a:lnTo>
                    <a:pt x="0" y="1088177"/>
                  </a:lnTo>
                  <a:close/>
                </a:path>
              </a:pathLst>
            </a:custGeom>
            <a:solidFill>
              <a:srgbClr val="0147A6"/>
            </a:solidFill>
          </p:spPr>
          <p:txBody>
            <a:bodyPr/>
            <a:lstStyle/>
            <a:p>
              <a:endParaRPr lang="en-MY"/>
            </a:p>
          </p:txBody>
        </p:sp>
        <p:sp>
          <p:nvSpPr>
            <p:cNvPr id="16" name="TextBox 16"/>
            <p:cNvSpPr txBox="1"/>
            <p:nvPr/>
          </p:nvSpPr>
          <p:spPr>
            <a:xfrm>
              <a:off x="0" y="-38100"/>
              <a:ext cx="1097060" cy="1126277"/>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2621475" y="4552842"/>
            <a:ext cx="4732263" cy="5095303"/>
          </a:xfrm>
          <a:custGeom>
            <a:avLst/>
            <a:gdLst/>
            <a:ahLst/>
            <a:cxnLst/>
            <a:rect l="l" t="t" r="r" b="b"/>
            <a:pathLst>
              <a:path w="4732263" h="5095303">
                <a:moveTo>
                  <a:pt x="0" y="0"/>
                </a:moveTo>
                <a:lnTo>
                  <a:pt x="4732263" y="0"/>
                </a:lnTo>
                <a:lnTo>
                  <a:pt x="4732263" y="5095304"/>
                </a:lnTo>
                <a:lnTo>
                  <a:pt x="0" y="5095304"/>
                </a:lnTo>
                <a:lnTo>
                  <a:pt x="0" y="0"/>
                </a:lnTo>
                <a:close/>
              </a:path>
            </a:pathLst>
          </a:custGeom>
          <a:blipFill>
            <a:blip r:embed="rId7">
              <a:alphaModFix amt="41000"/>
            </a:blip>
            <a:stretch>
              <a:fillRect/>
            </a:stretch>
          </a:blipFill>
        </p:spPr>
        <p:txBody>
          <a:bodyPr/>
          <a:lstStyle/>
          <a:p>
            <a:endParaRPr lang="en-MY"/>
          </a:p>
        </p:txBody>
      </p:sp>
      <p:grpSp>
        <p:nvGrpSpPr>
          <p:cNvPr id="18" name="Group 18"/>
          <p:cNvGrpSpPr/>
          <p:nvPr/>
        </p:nvGrpSpPr>
        <p:grpSpPr>
          <a:xfrm>
            <a:off x="12942171" y="4676547"/>
            <a:ext cx="4090872" cy="4500373"/>
            <a:chOff x="0" y="0"/>
            <a:chExt cx="1077431" cy="1185283"/>
          </a:xfrm>
        </p:grpSpPr>
        <p:sp>
          <p:nvSpPr>
            <p:cNvPr id="19" name="Freeform 19"/>
            <p:cNvSpPr/>
            <p:nvPr/>
          </p:nvSpPr>
          <p:spPr>
            <a:xfrm>
              <a:off x="0" y="0"/>
              <a:ext cx="1077431" cy="1185283"/>
            </a:xfrm>
            <a:custGeom>
              <a:avLst/>
              <a:gdLst/>
              <a:ahLst/>
              <a:cxnLst/>
              <a:rect l="l" t="t" r="r" b="b"/>
              <a:pathLst>
                <a:path w="1077431" h="1185283">
                  <a:moveTo>
                    <a:pt x="0" y="0"/>
                  </a:moveTo>
                  <a:lnTo>
                    <a:pt x="1077431" y="0"/>
                  </a:lnTo>
                  <a:lnTo>
                    <a:pt x="1077431" y="1185283"/>
                  </a:lnTo>
                  <a:lnTo>
                    <a:pt x="0" y="1185283"/>
                  </a:lnTo>
                  <a:close/>
                </a:path>
              </a:pathLst>
            </a:custGeom>
            <a:solidFill>
              <a:srgbClr val="FFFFFF"/>
            </a:solidFill>
          </p:spPr>
          <p:txBody>
            <a:bodyPr/>
            <a:lstStyle/>
            <a:p>
              <a:endParaRPr lang="en-MY"/>
            </a:p>
          </p:txBody>
        </p:sp>
        <p:sp>
          <p:nvSpPr>
            <p:cNvPr id="20" name="TextBox 20"/>
            <p:cNvSpPr txBox="1"/>
            <p:nvPr/>
          </p:nvSpPr>
          <p:spPr>
            <a:xfrm>
              <a:off x="0" y="-38100"/>
              <a:ext cx="1077431" cy="1223383"/>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748830" y="821601"/>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22" name="Freeform 22"/>
          <p:cNvSpPr/>
          <p:nvPr/>
        </p:nvSpPr>
        <p:spPr>
          <a:xfrm>
            <a:off x="16983168" y="821601"/>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23" name="Freeform 23"/>
          <p:cNvSpPr/>
          <p:nvPr/>
        </p:nvSpPr>
        <p:spPr>
          <a:xfrm>
            <a:off x="3115762" y="5328630"/>
            <a:ext cx="757568" cy="759467"/>
          </a:xfrm>
          <a:custGeom>
            <a:avLst/>
            <a:gdLst/>
            <a:ahLst/>
            <a:cxnLst/>
            <a:rect l="l" t="t" r="r" b="b"/>
            <a:pathLst>
              <a:path w="757568" h="759467">
                <a:moveTo>
                  <a:pt x="0" y="0"/>
                </a:moveTo>
                <a:lnTo>
                  <a:pt x="757568" y="0"/>
                </a:lnTo>
                <a:lnTo>
                  <a:pt x="757568" y="759467"/>
                </a:lnTo>
                <a:lnTo>
                  <a:pt x="0" y="7594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24" name="Freeform 24"/>
          <p:cNvSpPr/>
          <p:nvPr/>
        </p:nvSpPr>
        <p:spPr>
          <a:xfrm>
            <a:off x="8728029" y="2799845"/>
            <a:ext cx="831942" cy="779945"/>
          </a:xfrm>
          <a:custGeom>
            <a:avLst/>
            <a:gdLst/>
            <a:ahLst/>
            <a:cxnLst/>
            <a:rect l="l" t="t" r="r" b="b"/>
            <a:pathLst>
              <a:path w="831942" h="779945">
                <a:moveTo>
                  <a:pt x="0" y="0"/>
                </a:moveTo>
                <a:lnTo>
                  <a:pt x="831942" y="0"/>
                </a:lnTo>
                <a:lnTo>
                  <a:pt x="831942" y="779945"/>
                </a:lnTo>
                <a:lnTo>
                  <a:pt x="0" y="77994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MY"/>
          </a:p>
        </p:txBody>
      </p:sp>
      <p:sp>
        <p:nvSpPr>
          <p:cNvPr id="25" name="Freeform 25"/>
          <p:cNvSpPr/>
          <p:nvPr/>
        </p:nvSpPr>
        <p:spPr>
          <a:xfrm>
            <a:off x="14605611" y="5287679"/>
            <a:ext cx="800419" cy="800419"/>
          </a:xfrm>
          <a:custGeom>
            <a:avLst/>
            <a:gdLst/>
            <a:ahLst/>
            <a:cxnLst/>
            <a:rect l="l" t="t" r="r" b="b"/>
            <a:pathLst>
              <a:path w="800419" h="800419">
                <a:moveTo>
                  <a:pt x="0" y="0"/>
                </a:moveTo>
                <a:lnTo>
                  <a:pt x="800418" y="0"/>
                </a:lnTo>
                <a:lnTo>
                  <a:pt x="800418" y="800418"/>
                </a:lnTo>
                <a:lnTo>
                  <a:pt x="0" y="80041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MY"/>
          </a:p>
        </p:txBody>
      </p:sp>
      <p:sp>
        <p:nvSpPr>
          <p:cNvPr id="26" name="TextBox 26"/>
          <p:cNvSpPr txBox="1"/>
          <p:nvPr/>
        </p:nvSpPr>
        <p:spPr>
          <a:xfrm>
            <a:off x="4749144" y="581609"/>
            <a:ext cx="8789711" cy="951333"/>
          </a:xfrm>
          <a:prstGeom prst="rect">
            <a:avLst/>
          </a:prstGeom>
        </p:spPr>
        <p:txBody>
          <a:bodyPr lIns="0" tIns="0" rIns="0" bIns="0" rtlCol="0" anchor="t">
            <a:spAutoFit/>
          </a:bodyPr>
          <a:lstStyle/>
          <a:p>
            <a:pPr algn="ctr">
              <a:lnSpc>
                <a:spcPts val="7323"/>
              </a:lnSpc>
            </a:pPr>
            <a:r>
              <a:rPr lang="en-US" sz="6658" b="1">
                <a:solidFill>
                  <a:srgbClr val="0147A6"/>
                </a:solidFill>
                <a:latin typeface="Big Shoulders Display Bold"/>
                <a:ea typeface="Big Shoulders Display Bold"/>
                <a:cs typeface="Big Shoulders Display Bold"/>
                <a:sym typeface="Big Shoulders Display Bold"/>
              </a:rPr>
              <a:t>FLEXIBLE WORK MODELS</a:t>
            </a:r>
          </a:p>
        </p:txBody>
      </p:sp>
      <p:sp>
        <p:nvSpPr>
          <p:cNvPr id="27" name="TextBox 27"/>
          <p:cNvSpPr txBox="1"/>
          <p:nvPr/>
        </p:nvSpPr>
        <p:spPr>
          <a:xfrm>
            <a:off x="2045277" y="6881426"/>
            <a:ext cx="2898537" cy="1966985"/>
          </a:xfrm>
          <a:prstGeom prst="rect">
            <a:avLst/>
          </a:prstGeom>
        </p:spPr>
        <p:txBody>
          <a:bodyPr lIns="0" tIns="0" rIns="0" bIns="0" rtlCol="0" anchor="t">
            <a:spAutoFit/>
          </a:bodyPr>
          <a:lstStyle/>
          <a:p>
            <a:pPr algn="ctr">
              <a:lnSpc>
                <a:spcPts val="1954"/>
              </a:lnSpc>
              <a:spcBef>
                <a:spcPct val="0"/>
              </a:spcBef>
            </a:pPr>
            <a:r>
              <a:rPr lang="en-US" sz="1396">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28" name="TextBox 28"/>
          <p:cNvSpPr txBox="1"/>
          <p:nvPr/>
        </p:nvSpPr>
        <p:spPr>
          <a:xfrm>
            <a:off x="13556551" y="6881426"/>
            <a:ext cx="2898537" cy="1966985"/>
          </a:xfrm>
          <a:prstGeom prst="rect">
            <a:avLst/>
          </a:prstGeom>
        </p:spPr>
        <p:txBody>
          <a:bodyPr lIns="0" tIns="0" rIns="0" bIns="0" rtlCol="0" anchor="t">
            <a:spAutoFit/>
          </a:bodyPr>
          <a:lstStyle/>
          <a:p>
            <a:pPr algn="ctr">
              <a:lnSpc>
                <a:spcPts val="1954"/>
              </a:lnSpc>
              <a:spcBef>
                <a:spcPct val="0"/>
              </a:spcBef>
            </a:pPr>
            <a:r>
              <a:rPr lang="en-US" sz="1396">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29" name="TextBox 29"/>
          <p:cNvSpPr txBox="1"/>
          <p:nvPr/>
        </p:nvSpPr>
        <p:spPr>
          <a:xfrm>
            <a:off x="7492363" y="4596446"/>
            <a:ext cx="3303274" cy="1720251"/>
          </a:xfrm>
          <a:prstGeom prst="rect">
            <a:avLst/>
          </a:prstGeom>
        </p:spPr>
        <p:txBody>
          <a:bodyPr lIns="0" tIns="0" rIns="0" bIns="0" rtlCol="0" anchor="t">
            <a:spAutoFit/>
          </a:bodyPr>
          <a:lstStyle/>
          <a:p>
            <a:pPr algn="ctr">
              <a:lnSpc>
                <a:spcPts val="1954"/>
              </a:lnSpc>
              <a:spcBef>
                <a:spcPct val="0"/>
              </a:spcBef>
            </a:pPr>
            <a:r>
              <a:rPr lang="en-US" sz="1396">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30" name="TextBox 30"/>
          <p:cNvSpPr txBox="1"/>
          <p:nvPr/>
        </p:nvSpPr>
        <p:spPr>
          <a:xfrm>
            <a:off x="2010111" y="6278597"/>
            <a:ext cx="2968871" cy="401066"/>
          </a:xfrm>
          <a:prstGeom prst="rect">
            <a:avLst/>
          </a:prstGeom>
        </p:spPr>
        <p:txBody>
          <a:bodyPr lIns="0" tIns="0" rIns="0" bIns="0" rtlCol="0" anchor="t">
            <a:spAutoFit/>
          </a:bodyPr>
          <a:lstStyle/>
          <a:p>
            <a:pPr algn="ctr">
              <a:lnSpc>
                <a:spcPts val="3354"/>
              </a:lnSpc>
              <a:spcBef>
                <a:spcPct val="0"/>
              </a:spcBef>
            </a:pPr>
            <a:r>
              <a:rPr lang="en-US" sz="2396" b="1">
                <a:solidFill>
                  <a:srgbClr val="0147A6"/>
                </a:solidFill>
                <a:latin typeface="Garet Bold"/>
                <a:ea typeface="Garet Bold"/>
                <a:cs typeface="Garet Bold"/>
                <a:sym typeface="Garet Bold"/>
              </a:rPr>
              <a:t>Rising Demand</a:t>
            </a:r>
          </a:p>
        </p:txBody>
      </p:sp>
      <p:sp>
        <p:nvSpPr>
          <p:cNvPr id="31" name="TextBox 31"/>
          <p:cNvSpPr txBox="1"/>
          <p:nvPr/>
        </p:nvSpPr>
        <p:spPr>
          <a:xfrm>
            <a:off x="7781382" y="3615490"/>
            <a:ext cx="2828204" cy="824894"/>
          </a:xfrm>
          <a:prstGeom prst="rect">
            <a:avLst/>
          </a:prstGeom>
        </p:spPr>
        <p:txBody>
          <a:bodyPr lIns="0" tIns="0" rIns="0" bIns="0" rtlCol="0" anchor="t">
            <a:spAutoFit/>
          </a:bodyPr>
          <a:lstStyle/>
          <a:p>
            <a:pPr algn="ctr">
              <a:lnSpc>
                <a:spcPts val="3354"/>
              </a:lnSpc>
              <a:spcBef>
                <a:spcPct val="0"/>
              </a:spcBef>
            </a:pPr>
            <a:r>
              <a:rPr lang="en-US" sz="2396" b="1">
                <a:solidFill>
                  <a:srgbClr val="FFFFFF"/>
                </a:solidFill>
                <a:latin typeface="Garet Bold"/>
                <a:ea typeface="Garet Bold"/>
                <a:cs typeface="Garet Bold"/>
                <a:sym typeface="Garet Bold"/>
              </a:rPr>
              <a:t>Benefits for Recruitment</a:t>
            </a:r>
          </a:p>
        </p:txBody>
      </p:sp>
      <p:sp>
        <p:nvSpPr>
          <p:cNvPr id="32" name="TextBox 32"/>
          <p:cNvSpPr txBox="1"/>
          <p:nvPr/>
        </p:nvSpPr>
        <p:spPr>
          <a:xfrm>
            <a:off x="13503171" y="6301939"/>
            <a:ext cx="2968871" cy="401066"/>
          </a:xfrm>
          <a:prstGeom prst="rect">
            <a:avLst/>
          </a:prstGeom>
        </p:spPr>
        <p:txBody>
          <a:bodyPr lIns="0" tIns="0" rIns="0" bIns="0" rtlCol="0" anchor="t">
            <a:spAutoFit/>
          </a:bodyPr>
          <a:lstStyle/>
          <a:p>
            <a:pPr algn="ctr">
              <a:lnSpc>
                <a:spcPts val="3354"/>
              </a:lnSpc>
              <a:spcBef>
                <a:spcPct val="0"/>
              </a:spcBef>
            </a:pPr>
            <a:r>
              <a:rPr lang="en-US" sz="2396" b="1">
                <a:solidFill>
                  <a:srgbClr val="0147A6"/>
                </a:solidFill>
                <a:latin typeface="Garet Bold"/>
                <a:ea typeface="Garet Bold"/>
                <a:cs typeface="Garet Bold"/>
                <a:sym typeface="Garet Bold"/>
              </a:rPr>
              <a:t>Data Insight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sp>
        <p:nvSpPr>
          <p:cNvPr id="2" name="TextBox 2"/>
          <p:cNvSpPr txBox="1"/>
          <p:nvPr/>
        </p:nvSpPr>
        <p:spPr>
          <a:xfrm>
            <a:off x="11177558" y="1085850"/>
            <a:ext cx="6081742" cy="1875258"/>
          </a:xfrm>
          <a:prstGeom prst="rect">
            <a:avLst/>
          </a:prstGeom>
        </p:spPr>
        <p:txBody>
          <a:bodyPr lIns="0" tIns="0" rIns="0" bIns="0" rtlCol="0" anchor="t">
            <a:spAutoFit/>
          </a:bodyPr>
          <a:lstStyle/>
          <a:p>
            <a:pPr algn="r">
              <a:lnSpc>
                <a:spcPts val="7323"/>
              </a:lnSpc>
            </a:pPr>
            <a:r>
              <a:rPr lang="en-US" sz="6658" b="1">
                <a:solidFill>
                  <a:srgbClr val="0147A6"/>
                </a:solidFill>
                <a:latin typeface="Big Shoulders Display Bold"/>
                <a:ea typeface="Big Shoulders Display Bold"/>
                <a:cs typeface="Big Shoulders Display Bold"/>
                <a:sym typeface="Big Shoulders Display Bold"/>
              </a:rPr>
              <a:t>ENGAGING PASSIVE CANDIDATES</a:t>
            </a:r>
          </a:p>
        </p:txBody>
      </p:sp>
      <p:grpSp>
        <p:nvGrpSpPr>
          <p:cNvPr id="3" name="Group 3"/>
          <p:cNvGrpSpPr/>
          <p:nvPr/>
        </p:nvGrpSpPr>
        <p:grpSpPr>
          <a:xfrm>
            <a:off x="8680812" y="3525195"/>
            <a:ext cx="10451276" cy="7082124"/>
            <a:chOff x="0" y="0"/>
            <a:chExt cx="13935034" cy="9442832"/>
          </a:xfrm>
        </p:grpSpPr>
        <p:pic>
          <p:nvPicPr>
            <p:cNvPr id="4" name="Picture 4"/>
            <p:cNvPicPr>
              <a:picLocks noChangeAspect="1"/>
            </p:cNvPicPr>
            <p:nvPr/>
          </p:nvPicPr>
          <p:blipFill>
            <a:blip r:embed="rId2"/>
            <a:srcRect t="16118" b="16118"/>
            <a:stretch>
              <a:fillRect/>
            </a:stretch>
          </p:blipFill>
          <p:spPr>
            <a:xfrm>
              <a:off x="0" y="0"/>
              <a:ext cx="13935034" cy="9442832"/>
            </a:xfrm>
            <a:prstGeom prst="rect">
              <a:avLst/>
            </a:prstGeom>
          </p:spPr>
        </p:pic>
      </p:grpSp>
      <p:sp>
        <p:nvSpPr>
          <p:cNvPr id="5" name="Freeform 5"/>
          <p:cNvSpPr/>
          <p:nvPr/>
        </p:nvSpPr>
        <p:spPr>
          <a:xfrm flipV="1">
            <a:off x="-1021310" y="-495114"/>
            <a:ext cx="11671411" cy="8432594"/>
          </a:xfrm>
          <a:custGeom>
            <a:avLst/>
            <a:gdLst/>
            <a:ahLst/>
            <a:cxnLst/>
            <a:rect l="l" t="t" r="r" b="b"/>
            <a:pathLst>
              <a:path w="11671411" h="8432594">
                <a:moveTo>
                  <a:pt x="0" y="8432594"/>
                </a:moveTo>
                <a:lnTo>
                  <a:pt x="11671410" y="8432594"/>
                </a:lnTo>
                <a:lnTo>
                  <a:pt x="11671410" y="0"/>
                </a:lnTo>
                <a:lnTo>
                  <a:pt x="0" y="0"/>
                </a:lnTo>
                <a:lnTo>
                  <a:pt x="0" y="8432594"/>
                </a:lnTo>
                <a:close/>
              </a:path>
            </a:pathLst>
          </a:custGeom>
          <a:blipFill>
            <a:blip r:embed="rId3">
              <a:alphaModFix amt="8999"/>
              <a:extLst>
                <a:ext uri="{96DAC541-7B7A-43D3-8B79-37D633B846F1}">
                  <asvg:svgBlip xmlns:asvg="http://schemas.microsoft.com/office/drawing/2016/SVG/main" r:embed="rId4"/>
                </a:ext>
              </a:extLst>
            </a:blip>
            <a:stretch>
              <a:fillRect/>
            </a:stretch>
          </a:blipFill>
        </p:spPr>
        <p:txBody>
          <a:bodyPr/>
          <a:lstStyle/>
          <a:p>
            <a:endParaRPr lang="en-MY"/>
          </a:p>
        </p:txBody>
      </p:sp>
      <p:grpSp>
        <p:nvGrpSpPr>
          <p:cNvPr id="6" name="Group 6"/>
          <p:cNvGrpSpPr/>
          <p:nvPr/>
        </p:nvGrpSpPr>
        <p:grpSpPr>
          <a:xfrm>
            <a:off x="1028700" y="4241159"/>
            <a:ext cx="10674909" cy="5017141"/>
            <a:chOff x="0" y="0"/>
            <a:chExt cx="2811499" cy="1321387"/>
          </a:xfrm>
        </p:grpSpPr>
        <p:sp>
          <p:nvSpPr>
            <p:cNvPr id="7" name="Freeform 7"/>
            <p:cNvSpPr/>
            <p:nvPr/>
          </p:nvSpPr>
          <p:spPr>
            <a:xfrm>
              <a:off x="0" y="0"/>
              <a:ext cx="2811499" cy="1321387"/>
            </a:xfrm>
            <a:custGeom>
              <a:avLst/>
              <a:gdLst/>
              <a:ahLst/>
              <a:cxnLst/>
              <a:rect l="l" t="t" r="r" b="b"/>
              <a:pathLst>
                <a:path w="2811499" h="1321387">
                  <a:moveTo>
                    <a:pt x="0" y="0"/>
                  </a:moveTo>
                  <a:lnTo>
                    <a:pt x="2811499" y="0"/>
                  </a:lnTo>
                  <a:lnTo>
                    <a:pt x="2811499" y="1321387"/>
                  </a:lnTo>
                  <a:lnTo>
                    <a:pt x="0" y="1321387"/>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8" name="TextBox 8"/>
            <p:cNvSpPr txBox="1"/>
            <p:nvPr/>
          </p:nvSpPr>
          <p:spPr>
            <a:xfrm>
              <a:off x="0" y="-38100"/>
              <a:ext cx="2811499" cy="1359487"/>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028700" y="1431471"/>
            <a:ext cx="8067933" cy="2093725"/>
          </a:xfrm>
          <a:prstGeom prst="rect">
            <a:avLst/>
          </a:prstGeom>
        </p:spPr>
        <p:txBody>
          <a:bodyPr lIns="0" tIns="0" rIns="0" bIns="0" rtlCol="0" anchor="t">
            <a:spAutoFit/>
          </a:bodyPr>
          <a:lstStyle/>
          <a:p>
            <a:pPr algn="l">
              <a:lnSpc>
                <a:spcPts val="3362"/>
              </a:lnSpc>
              <a:spcBef>
                <a:spcPct val="0"/>
              </a:spcBef>
            </a:pPr>
            <a:r>
              <a:rPr lang="en-US" sz="2401">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0" name="TextBox 10"/>
          <p:cNvSpPr txBox="1"/>
          <p:nvPr/>
        </p:nvSpPr>
        <p:spPr>
          <a:xfrm>
            <a:off x="1360715" y="6757462"/>
            <a:ext cx="2898537" cy="1966985"/>
          </a:xfrm>
          <a:prstGeom prst="rect">
            <a:avLst/>
          </a:prstGeom>
        </p:spPr>
        <p:txBody>
          <a:bodyPr lIns="0" tIns="0" rIns="0" bIns="0" rtlCol="0" anchor="t">
            <a:spAutoFit/>
          </a:bodyPr>
          <a:lstStyle/>
          <a:p>
            <a:pPr algn="ctr">
              <a:lnSpc>
                <a:spcPts val="1954"/>
              </a:lnSpc>
              <a:spcBef>
                <a:spcPct val="0"/>
              </a:spcBef>
            </a:pPr>
            <a:r>
              <a:rPr lang="en-US" sz="1396">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1" name="TextBox 11"/>
          <p:cNvSpPr txBox="1"/>
          <p:nvPr/>
        </p:nvSpPr>
        <p:spPr>
          <a:xfrm>
            <a:off x="4892407" y="6757462"/>
            <a:ext cx="2898537" cy="1966985"/>
          </a:xfrm>
          <a:prstGeom prst="rect">
            <a:avLst/>
          </a:prstGeom>
        </p:spPr>
        <p:txBody>
          <a:bodyPr lIns="0" tIns="0" rIns="0" bIns="0" rtlCol="0" anchor="t">
            <a:spAutoFit/>
          </a:bodyPr>
          <a:lstStyle/>
          <a:p>
            <a:pPr algn="ctr">
              <a:lnSpc>
                <a:spcPts val="1954"/>
              </a:lnSpc>
              <a:spcBef>
                <a:spcPct val="0"/>
              </a:spcBef>
            </a:pPr>
            <a:r>
              <a:rPr lang="en-US" sz="1396">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2" name="TextBox 12"/>
          <p:cNvSpPr txBox="1"/>
          <p:nvPr/>
        </p:nvSpPr>
        <p:spPr>
          <a:xfrm>
            <a:off x="8424098" y="6757462"/>
            <a:ext cx="2898537" cy="1966985"/>
          </a:xfrm>
          <a:prstGeom prst="rect">
            <a:avLst/>
          </a:prstGeom>
        </p:spPr>
        <p:txBody>
          <a:bodyPr lIns="0" tIns="0" rIns="0" bIns="0" rtlCol="0" anchor="t">
            <a:spAutoFit/>
          </a:bodyPr>
          <a:lstStyle/>
          <a:p>
            <a:pPr algn="ctr">
              <a:lnSpc>
                <a:spcPts val="1954"/>
              </a:lnSpc>
              <a:spcBef>
                <a:spcPct val="0"/>
              </a:spcBef>
            </a:pPr>
            <a:r>
              <a:rPr lang="en-US" sz="1396">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3" name="TextBox 13"/>
          <p:cNvSpPr txBox="1"/>
          <p:nvPr/>
        </p:nvSpPr>
        <p:spPr>
          <a:xfrm>
            <a:off x="1360715" y="5612579"/>
            <a:ext cx="2968871" cy="824894"/>
          </a:xfrm>
          <a:prstGeom prst="rect">
            <a:avLst/>
          </a:prstGeom>
        </p:spPr>
        <p:txBody>
          <a:bodyPr lIns="0" tIns="0" rIns="0" bIns="0" rtlCol="0" anchor="t">
            <a:spAutoFit/>
          </a:bodyPr>
          <a:lstStyle/>
          <a:p>
            <a:pPr algn="ctr">
              <a:lnSpc>
                <a:spcPts val="3354"/>
              </a:lnSpc>
              <a:spcBef>
                <a:spcPct val="0"/>
              </a:spcBef>
            </a:pPr>
            <a:r>
              <a:rPr lang="en-US" sz="2396" b="1">
                <a:solidFill>
                  <a:srgbClr val="FFFFFF"/>
                </a:solidFill>
                <a:latin typeface="Garet Bold"/>
                <a:ea typeface="Garet Bold"/>
                <a:cs typeface="Garet Bold"/>
                <a:sym typeface="Garet Bold"/>
              </a:rPr>
              <a:t>Who Are Passive Candidates?</a:t>
            </a:r>
          </a:p>
        </p:txBody>
      </p:sp>
      <p:sp>
        <p:nvSpPr>
          <p:cNvPr id="14" name="TextBox 14"/>
          <p:cNvSpPr txBox="1"/>
          <p:nvPr/>
        </p:nvSpPr>
        <p:spPr>
          <a:xfrm>
            <a:off x="5227535" y="5612579"/>
            <a:ext cx="2277239" cy="824894"/>
          </a:xfrm>
          <a:prstGeom prst="rect">
            <a:avLst/>
          </a:prstGeom>
        </p:spPr>
        <p:txBody>
          <a:bodyPr lIns="0" tIns="0" rIns="0" bIns="0" rtlCol="0" anchor="t">
            <a:spAutoFit/>
          </a:bodyPr>
          <a:lstStyle/>
          <a:p>
            <a:pPr algn="ctr">
              <a:lnSpc>
                <a:spcPts val="3354"/>
              </a:lnSpc>
              <a:spcBef>
                <a:spcPct val="0"/>
              </a:spcBef>
            </a:pPr>
            <a:r>
              <a:rPr lang="en-US" sz="2396" b="1">
                <a:solidFill>
                  <a:srgbClr val="FFFFFF"/>
                </a:solidFill>
                <a:latin typeface="Garet Bold"/>
                <a:ea typeface="Garet Bold"/>
                <a:cs typeface="Garet Bold"/>
                <a:sym typeface="Garet Bold"/>
              </a:rPr>
              <a:t>Methods to Engage</a:t>
            </a:r>
          </a:p>
        </p:txBody>
      </p:sp>
      <p:sp>
        <p:nvSpPr>
          <p:cNvPr id="15" name="TextBox 15"/>
          <p:cNvSpPr txBox="1"/>
          <p:nvPr/>
        </p:nvSpPr>
        <p:spPr>
          <a:xfrm>
            <a:off x="9096633" y="5612579"/>
            <a:ext cx="1553468" cy="824894"/>
          </a:xfrm>
          <a:prstGeom prst="rect">
            <a:avLst/>
          </a:prstGeom>
        </p:spPr>
        <p:txBody>
          <a:bodyPr lIns="0" tIns="0" rIns="0" bIns="0" rtlCol="0" anchor="t">
            <a:spAutoFit/>
          </a:bodyPr>
          <a:lstStyle/>
          <a:p>
            <a:pPr algn="ctr">
              <a:lnSpc>
                <a:spcPts val="3354"/>
              </a:lnSpc>
              <a:spcBef>
                <a:spcPct val="0"/>
              </a:spcBef>
            </a:pPr>
            <a:r>
              <a:rPr lang="en-US" sz="2396" b="1">
                <a:solidFill>
                  <a:srgbClr val="FFFFFF"/>
                </a:solidFill>
                <a:latin typeface="Garet Bold"/>
                <a:ea typeface="Garet Bold"/>
                <a:cs typeface="Garet Bold"/>
                <a:sym typeface="Garet Bold"/>
              </a:rPr>
              <a:t>Why It Works</a:t>
            </a:r>
          </a:p>
        </p:txBody>
      </p:sp>
      <p:sp>
        <p:nvSpPr>
          <p:cNvPr id="16" name="Freeform 16"/>
          <p:cNvSpPr/>
          <p:nvPr/>
        </p:nvSpPr>
        <p:spPr>
          <a:xfrm>
            <a:off x="2413242" y="4626428"/>
            <a:ext cx="793483" cy="793483"/>
          </a:xfrm>
          <a:custGeom>
            <a:avLst/>
            <a:gdLst/>
            <a:ahLst/>
            <a:cxnLst/>
            <a:rect l="l" t="t" r="r" b="b"/>
            <a:pathLst>
              <a:path w="793483" h="793483">
                <a:moveTo>
                  <a:pt x="0" y="0"/>
                </a:moveTo>
                <a:lnTo>
                  <a:pt x="793484" y="0"/>
                </a:lnTo>
                <a:lnTo>
                  <a:pt x="793484" y="793483"/>
                </a:lnTo>
                <a:lnTo>
                  <a:pt x="0" y="7934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Freeform 17"/>
          <p:cNvSpPr/>
          <p:nvPr/>
        </p:nvSpPr>
        <p:spPr>
          <a:xfrm>
            <a:off x="5969413" y="4626428"/>
            <a:ext cx="793483" cy="793483"/>
          </a:xfrm>
          <a:custGeom>
            <a:avLst/>
            <a:gdLst/>
            <a:ahLst/>
            <a:cxnLst/>
            <a:rect l="l" t="t" r="r" b="b"/>
            <a:pathLst>
              <a:path w="793483" h="793483">
                <a:moveTo>
                  <a:pt x="0" y="0"/>
                </a:moveTo>
                <a:lnTo>
                  <a:pt x="793483" y="0"/>
                </a:lnTo>
                <a:lnTo>
                  <a:pt x="793483" y="793483"/>
                </a:lnTo>
                <a:lnTo>
                  <a:pt x="0" y="7934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8" name="Freeform 18"/>
          <p:cNvSpPr/>
          <p:nvPr/>
        </p:nvSpPr>
        <p:spPr>
          <a:xfrm>
            <a:off x="9476625" y="4626428"/>
            <a:ext cx="793483" cy="793483"/>
          </a:xfrm>
          <a:custGeom>
            <a:avLst/>
            <a:gdLst/>
            <a:ahLst/>
            <a:cxnLst/>
            <a:rect l="l" t="t" r="r" b="b"/>
            <a:pathLst>
              <a:path w="793483" h="793483">
                <a:moveTo>
                  <a:pt x="0" y="0"/>
                </a:moveTo>
                <a:lnTo>
                  <a:pt x="793483" y="0"/>
                </a:lnTo>
                <a:lnTo>
                  <a:pt x="793483" y="793483"/>
                </a:lnTo>
                <a:lnTo>
                  <a:pt x="0" y="7934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V="1">
            <a:off x="-1766134" y="-1958624"/>
            <a:ext cx="11671411" cy="8432594"/>
          </a:xfrm>
          <a:custGeom>
            <a:avLst/>
            <a:gdLst/>
            <a:ahLst/>
            <a:cxnLst/>
            <a:rect l="l" t="t" r="r" b="b"/>
            <a:pathLst>
              <a:path w="11671411" h="8432594">
                <a:moveTo>
                  <a:pt x="0" y="8432594"/>
                </a:moveTo>
                <a:lnTo>
                  <a:pt x="11671410" y="8432594"/>
                </a:lnTo>
                <a:lnTo>
                  <a:pt x="11671410" y="0"/>
                </a:lnTo>
                <a:lnTo>
                  <a:pt x="0" y="0"/>
                </a:lnTo>
                <a:lnTo>
                  <a:pt x="0" y="8432594"/>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3" name="Group 3"/>
          <p:cNvGrpSpPr/>
          <p:nvPr/>
        </p:nvGrpSpPr>
        <p:grpSpPr>
          <a:xfrm>
            <a:off x="8832021" y="-1116134"/>
            <a:ext cx="9884041" cy="6422659"/>
            <a:chOff x="0" y="0"/>
            <a:chExt cx="13178721" cy="8563545"/>
          </a:xfrm>
        </p:grpSpPr>
        <p:pic>
          <p:nvPicPr>
            <p:cNvPr id="4" name="Picture 4"/>
            <p:cNvPicPr>
              <a:picLocks noChangeAspect="1"/>
            </p:cNvPicPr>
            <p:nvPr/>
          </p:nvPicPr>
          <p:blipFill>
            <a:blip r:embed="rId4"/>
            <a:srcRect t="15" b="15"/>
            <a:stretch>
              <a:fillRect/>
            </a:stretch>
          </p:blipFill>
          <p:spPr>
            <a:xfrm>
              <a:off x="0" y="0"/>
              <a:ext cx="13178721" cy="8563545"/>
            </a:xfrm>
            <a:prstGeom prst="rect">
              <a:avLst/>
            </a:prstGeom>
          </p:spPr>
        </p:pic>
      </p:grpSp>
      <p:grpSp>
        <p:nvGrpSpPr>
          <p:cNvPr id="5" name="Group 5"/>
          <p:cNvGrpSpPr/>
          <p:nvPr/>
        </p:nvGrpSpPr>
        <p:grpSpPr>
          <a:xfrm>
            <a:off x="1028700" y="6126332"/>
            <a:ext cx="5241085" cy="3131968"/>
            <a:chOff x="0" y="0"/>
            <a:chExt cx="1380368" cy="824880"/>
          </a:xfrm>
        </p:grpSpPr>
        <p:sp>
          <p:nvSpPr>
            <p:cNvPr id="6" name="Freeform 6"/>
            <p:cNvSpPr/>
            <p:nvPr/>
          </p:nvSpPr>
          <p:spPr>
            <a:xfrm>
              <a:off x="0" y="0"/>
              <a:ext cx="1380368" cy="824880"/>
            </a:xfrm>
            <a:custGeom>
              <a:avLst/>
              <a:gdLst/>
              <a:ahLst/>
              <a:cxnLst/>
              <a:rect l="l" t="t" r="r" b="b"/>
              <a:pathLst>
                <a:path w="1380368" h="824880">
                  <a:moveTo>
                    <a:pt x="0" y="0"/>
                  </a:moveTo>
                  <a:lnTo>
                    <a:pt x="1380368" y="0"/>
                  </a:lnTo>
                  <a:lnTo>
                    <a:pt x="1380368" y="824880"/>
                  </a:lnTo>
                  <a:lnTo>
                    <a:pt x="0" y="824880"/>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7" name="TextBox 7"/>
            <p:cNvSpPr txBox="1"/>
            <p:nvPr/>
          </p:nvSpPr>
          <p:spPr>
            <a:xfrm>
              <a:off x="0" y="-38100"/>
              <a:ext cx="1380368" cy="86298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523915" y="6126332"/>
            <a:ext cx="5241085" cy="3131968"/>
            <a:chOff x="0" y="0"/>
            <a:chExt cx="1380368" cy="824880"/>
          </a:xfrm>
        </p:grpSpPr>
        <p:sp>
          <p:nvSpPr>
            <p:cNvPr id="9" name="Freeform 9"/>
            <p:cNvSpPr/>
            <p:nvPr/>
          </p:nvSpPr>
          <p:spPr>
            <a:xfrm>
              <a:off x="0" y="0"/>
              <a:ext cx="1380368" cy="824880"/>
            </a:xfrm>
            <a:custGeom>
              <a:avLst/>
              <a:gdLst/>
              <a:ahLst/>
              <a:cxnLst/>
              <a:rect l="l" t="t" r="r" b="b"/>
              <a:pathLst>
                <a:path w="1380368" h="824880">
                  <a:moveTo>
                    <a:pt x="0" y="0"/>
                  </a:moveTo>
                  <a:lnTo>
                    <a:pt x="1380368" y="0"/>
                  </a:lnTo>
                  <a:lnTo>
                    <a:pt x="1380368" y="824880"/>
                  </a:lnTo>
                  <a:lnTo>
                    <a:pt x="0" y="824880"/>
                  </a:lnTo>
                  <a:close/>
                </a:path>
              </a:pathLst>
            </a:custGeom>
            <a:solidFill>
              <a:srgbClr val="FFFFFF"/>
            </a:solidFill>
          </p:spPr>
          <p:txBody>
            <a:bodyPr/>
            <a:lstStyle/>
            <a:p>
              <a:endParaRPr lang="en-MY"/>
            </a:p>
          </p:txBody>
        </p:sp>
        <p:sp>
          <p:nvSpPr>
            <p:cNvPr id="10" name="TextBox 10"/>
            <p:cNvSpPr txBox="1"/>
            <p:nvPr/>
          </p:nvSpPr>
          <p:spPr>
            <a:xfrm>
              <a:off x="0" y="-38100"/>
              <a:ext cx="1380368" cy="86298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018215" y="6126332"/>
            <a:ext cx="5241085" cy="3131968"/>
            <a:chOff x="0" y="0"/>
            <a:chExt cx="1380368" cy="824880"/>
          </a:xfrm>
        </p:grpSpPr>
        <p:sp>
          <p:nvSpPr>
            <p:cNvPr id="12" name="Freeform 12"/>
            <p:cNvSpPr/>
            <p:nvPr/>
          </p:nvSpPr>
          <p:spPr>
            <a:xfrm>
              <a:off x="0" y="0"/>
              <a:ext cx="1380368" cy="824880"/>
            </a:xfrm>
            <a:custGeom>
              <a:avLst/>
              <a:gdLst/>
              <a:ahLst/>
              <a:cxnLst/>
              <a:rect l="l" t="t" r="r" b="b"/>
              <a:pathLst>
                <a:path w="1380368" h="824880">
                  <a:moveTo>
                    <a:pt x="0" y="0"/>
                  </a:moveTo>
                  <a:lnTo>
                    <a:pt x="1380368" y="0"/>
                  </a:lnTo>
                  <a:lnTo>
                    <a:pt x="1380368" y="824880"/>
                  </a:lnTo>
                  <a:lnTo>
                    <a:pt x="0" y="824880"/>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3" name="TextBox 13"/>
            <p:cNvSpPr txBox="1"/>
            <p:nvPr/>
          </p:nvSpPr>
          <p:spPr>
            <a:xfrm>
              <a:off x="0" y="-38100"/>
              <a:ext cx="1380368" cy="86298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rot="5400000">
            <a:off x="8533538" y="5477281"/>
            <a:ext cx="1221839" cy="1298103"/>
          </a:xfrm>
          <a:custGeom>
            <a:avLst/>
            <a:gdLst/>
            <a:ahLst/>
            <a:cxnLst/>
            <a:rect l="l" t="t" r="r" b="b"/>
            <a:pathLst>
              <a:path w="1221839" h="1298103">
                <a:moveTo>
                  <a:pt x="0" y="0"/>
                </a:moveTo>
                <a:lnTo>
                  <a:pt x="1221839" y="0"/>
                </a:lnTo>
                <a:lnTo>
                  <a:pt x="1221839" y="1298102"/>
                </a:lnTo>
                <a:lnTo>
                  <a:pt x="0" y="12981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5" name="TextBox 15"/>
          <p:cNvSpPr txBox="1"/>
          <p:nvPr/>
        </p:nvSpPr>
        <p:spPr>
          <a:xfrm>
            <a:off x="1028700" y="1085850"/>
            <a:ext cx="6081742" cy="1875258"/>
          </a:xfrm>
          <a:prstGeom prst="rect">
            <a:avLst/>
          </a:prstGeom>
        </p:spPr>
        <p:txBody>
          <a:bodyPr lIns="0" tIns="0" rIns="0" bIns="0" rtlCol="0" anchor="t">
            <a:spAutoFit/>
          </a:bodyPr>
          <a:lstStyle/>
          <a:p>
            <a:pPr algn="l">
              <a:lnSpc>
                <a:spcPts val="7323"/>
              </a:lnSpc>
            </a:pPr>
            <a:r>
              <a:rPr lang="en-US" sz="6658" b="1">
                <a:solidFill>
                  <a:srgbClr val="0147A6"/>
                </a:solidFill>
                <a:latin typeface="Big Shoulders Display Bold"/>
                <a:ea typeface="Big Shoulders Display Bold"/>
                <a:cs typeface="Big Shoulders Display Bold"/>
                <a:sym typeface="Big Shoulders Display Bold"/>
              </a:rPr>
              <a:t>DIVERSITY, EQUITY, AND INCLUSION</a:t>
            </a:r>
          </a:p>
        </p:txBody>
      </p:sp>
      <p:sp>
        <p:nvSpPr>
          <p:cNvPr id="16" name="TextBox 16"/>
          <p:cNvSpPr txBox="1"/>
          <p:nvPr/>
        </p:nvSpPr>
        <p:spPr>
          <a:xfrm>
            <a:off x="1028700" y="3164563"/>
            <a:ext cx="6980307" cy="1978937"/>
          </a:xfrm>
          <a:prstGeom prst="rect">
            <a:avLst/>
          </a:prstGeom>
        </p:spPr>
        <p:txBody>
          <a:bodyPr lIns="0" tIns="0" rIns="0" bIns="0" rtlCol="0" anchor="t">
            <a:spAutoFit/>
          </a:bodyPr>
          <a:lstStyle/>
          <a:p>
            <a:pPr algn="l">
              <a:lnSpc>
                <a:spcPts val="3189"/>
              </a:lnSpc>
              <a:spcBef>
                <a:spcPct val="0"/>
              </a:spcBef>
            </a:pPr>
            <a:r>
              <a:rPr lang="en-US" sz="2278">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7" name="TextBox 17"/>
          <p:cNvSpPr txBox="1"/>
          <p:nvPr/>
        </p:nvSpPr>
        <p:spPr>
          <a:xfrm>
            <a:off x="1533473" y="7663741"/>
            <a:ext cx="4231539" cy="1226784"/>
          </a:xfrm>
          <a:prstGeom prst="rect">
            <a:avLst/>
          </a:prstGeom>
        </p:spPr>
        <p:txBody>
          <a:bodyPr lIns="0" tIns="0" rIns="0" bIns="0" rtlCol="0" anchor="t">
            <a:spAutoFit/>
          </a:bodyPr>
          <a:lstStyle/>
          <a:p>
            <a:pPr algn="ctr">
              <a:lnSpc>
                <a:spcPts val="1954"/>
              </a:lnSpc>
              <a:spcBef>
                <a:spcPct val="0"/>
              </a:spcBef>
            </a:pPr>
            <a:r>
              <a:rPr lang="en-US" sz="1396">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8" name="TextBox 18"/>
          <p:cNvSpPr txBox="1"/>
          <p:nvPr/>
        </p:nvSpPr>
        <p:spPr>
          <a:xfrm>
            <a:off x="7028688" y="7663741"/>
            <a:ext cx="4231539" cy="1226784"/>
          </a:xfrm>
          <a:prstGeom prst="rect">
            <a:avLst/>
          </a:prstGeom>
        </p:spPr>
        <p:txBody>
          <a:bodyPr lIns="0" tIns="0" rIns="0" bIns="0" rtlCol="0" anchor="t">
            <a:spAutoFit/>
          </a:bodyPr>
          <a:lstStyle/>
          <a:p>
            <a:pPr algn="ctr">
              <a:lnSpc>
                <a:spcPts val="1954"/>
              </a:lnSpc>
              <a:spcBef>
                <a:spcPct val="0"/>
              </a:spcBef>
            </a:pPr>
            <a:r>
              <a:rPr lang="en-US" sz="1396">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9" name="TextBox 19"/>
          <p:cNvSpPr txBox="1"/>
          <p:nvPr/>
        </p:nvSpPr>
        <p:spPr>
          <a:xfrm>
            <a:off x="12527000" y="7663741"/>
            <a:ext cx="4231539" cy="1226784"/>
          </a:xfrm>
          <a:prstGeom prst="rect">
            <a:avLst/>
          </a:prstGeom>
        </p:spPr>
        <p:txBody>
          <a:bodyPr lIns="0" tIns="0" rIns="0" bIns="0" rtlCol="0" anchor="t">
            <a:spAutoFit/>
          </a:bodyPr>
          <a:lstStyle/>
          <a:p>
            <a:pPr algn="ctr">
              <a:lnSpc>
                <a:spcPts val="1954"/>
              </a:lnSpc>
              <a:spcBef>
                <a:spcPct val="0"/>
              </a:spcBef>
            </a:pPr>
            <a:r>
              <a:rPr lang="en-US" sz="1396">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20" name="TextBox 20"/>
          <p:cNvSpPr txBox="1"/>
          <p:nvPr/>
        </p:nvSpPr>
        <p:spPr>
          <a:xfrm>
            <a:off x="1852822" y="6993918"/>
            <a:ext cx="3592840" cy="401066"/>
          </a:xfrm>
          <a:prstGeom prst="rect">
            <a:avLst/>
          </a:prstGeom>
        </p:spPr>
        <p:txBody>
          <a:bodyPr lIns="0" tIns="0" rIns="0" bIns="0" rtlCol="0" anchor="t">
            <a:spAutoFit/>
          </a:bodyPr>
          <a:lstStyle/>
          <a:p>
            <a:pPr algn="ctr">
              <a:lnSpc>
                <a:spcPts val="3354"/>
              </a:lnSpc>
              <a:spcBef>
                <a:spcPct val="0"/>
              </a:spcBef>
            </a:pPr>
            <a:r>
              <a:rPr lang="en-US" sz="2396" b="1">
                <a:solidFill>
                  <a:srgbClr val="FFFFFF"/>
                </a:solidFill>
                <a:latin typeface="Garet Bold"/>
                <a:ea typeface="Garet Bold"/>
                <a:cs typeface="Garet Bold"/>
                <a:sym typeface="Garet Bold"/>
              </a:rPr>
              <a:t>Importance of DEI</a:t>
            </a:r>
          </a:p>
        </p:txBody>
      </p:sp>
      <p:sp>
        <p:nvSpPr>
          <p:cNvPr id="21" name="TextBox 21"/>
          <p:cNvSpPr txBox="1"/>
          <p:nvPr/>
        </p:nvSpPr>
        <p:spPr>
          <a:xfrm>
            <a:off x="7348038" y="6993918"/>
            <a:ext cx="3592840" cy="401066"/>
          </a:xfrm>
          <a:prstGeom prst="rect">
            <a:avLst/>
          </a:prstGeom>
        </p:spPr>
        <p:txBody>
          <a:bodyPr lIns="0" tIns="0" rIns="0" bIns="0" rtlCol="0" anchor="t">
            <a:spAutoFit/>
          </a:bodyPr>
          <a:lstStyle/>
          <a:p>
            <a:pPr algn="ctr">
              <a:lnSpc>
                <a:spcPts val="3354"/>
              </a:lnSpc>
              <a:spcBef>
                <a:spcPct val="0"/>
              </a:spcBef>
            </a:pPr>
            <a:r>
              <a:rPr lang="en-US" sz="2396" b="1">
                <a:solidFill>
                  <a:srgbClr val="000000"/>
                </a:solidFill>
                <a:latin typeface="Garet Bold"/>
                <a:ea typeface="Garet Bold"/>
                <a:cs typeface="Garet Bold"/>
                <a:sym typeface="Garet Bold"/>
              </a:rPr>
              <a:t>Inclusive Practices</a:t>
            </a:r>
          </a:p>
        </p:txBody>
      </p:sp>
      <p:sp>
        <p:nvSpPr>
          <p:cNvPr id="22" name="TextBox 22"/>
          <p:cNvSpPr txBox="1"/>
          <p:nvPr/>
        </p:nvSpPr>
        <p:spPr>
          <a:xfrm>
            <a:off x="13740144" y="6993918"/>
            <a:ext cx="1805252" cy="401066"/>
          </a:xfrm>
          <a:prstGeom prst="rect">
            <a:avLst/>
          </a:prstGeom>
        </p:spPr>
        <p:txBody>
          <a:bodyPr lIns="0" tIns="0" rIns="0" bIns="0" rtlCol="0" anchor="t">
            <a:spAutoFit/>
          </a:bodyPr>
          <a:lstStyle/>
          <a:p>
            <a:pPr algn="ctr">
              <a:lnSpc>
                <a:spcPts val="3354"/>
              </a:lnSpc>
              <a:spcBef>
                <a:spcPct val="0"/>
              </a:spcBef>
            </a:pPr>
            <a:r>
              <a:rPr lang="en-US" sz="2396" b="1">
                <a:solidFill>
                  <a:srgbClr val="FFFFFF"/>
                </a:solidFill>
                <a:latin typeface="Garet Bold"/>
                <a:ea typeface="Garet Bold"/>
                <a:cs typeface="Garet Bold"/>
                <a:sym typeface="Garet Bold"/>
              </a:rPr>
              <a:t>Insight</a:t>
            </a:r>
          </a:p>
        </p:txBody>
      </p:sp>
      <p:sp>
        <p:nvSpPr>
          <p:cNvPr id="23" name="Freeform 23"/>
          <p:cNvSpPr/>
          <p:nvPr/>
        </p:nvSpPr>
        <p:spPr>
          <a:xfrm rot="5400000">
            <a:off x="3038323" y="5520220"/>
            <a:ext cx="1221839" cy="1298103"/>
          </a:xfrm>
          <a:custGeom>
            <a:avLst/>
            <a:gdLst/>
            <a:ahLst/>
            <a:cxnLst/>
            <a:rect l="l" t="t" r="r" b="b"/>
            <a:pathLst>
              <a:path w="1221839" h="1298103">
                <a:moveTo>
                  <a:pt x="0" y="0"/>
                </a:moveTo>
                <a:lnTo>
                  <a:pt x="1221839" y="0"/>
                </a:lnTo>
                <a:lnTo>
                  <a:pt x="1221839" y="1298103"/>
                </a:lnTo>
                <a:lnTo>
                  <a:pt x="0" y="12981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24" name="Freeform 24"/>
          <p:cNvSpPr/>
          <p:nvPr/>
        </p:nvSpPr>
        <p:spPr>
          <a:xfrm rot="5400000">
            <a:off x="14031982" y="5520220"/>
            <a:ext cx="1221839" cy="1298103"/>
          </a:xfrm>
          <a:custGeom>
            <a:avLst/>
            <a:gdLst/>
            <a:ahLst/>
            <a:cxnLst/>
            <a:rect l="l" t="t" r="r" b="b"/>
            <a:pathLst>
              <a:path w="1221839" h="1298103">
                <a:moveTo>
                  <a:pt x="0" y="0"/>
                </a:moveTo>
                <a:lnTo>
                  <a:pt x="1221839" y="0"/>
                </a:lnTo>
                <a:lnTo>
                  <a:pt x="1221839" y="1298103"/>
                </a:lnTo>
                <a:lnTo>
                  <a:pt x="0" y="12981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25" name="Freeform 25"/>
          <p:cNvSpPr/>
          <p:nvPr/>
        </p:nvSpPr>
        <p:spPr>
          <a:xfrm rot="5400000">
            <a:off x="3255943" y="5737949"/>
            <a:ext cx="786599" cy="776767"/>
          </a:xfrm>
          <a:custGeom>
            <a:avLst/>
            <a:gdLst/>
            <a:ahLst/>
            <a:cxnLst/>
            <a:rect l="l" t="t" r="r" b="b"/>
            <a:pathLst>
              <a:path w="786599" h="776767">
                <a:moveTo>
                  <a:pt x="0" y="0"/>
                </a:moveTo>
                <a:lnTo>
                  <a:pt x="786599" y="0"/>
                </a:lnTo>
                <a:lnTo>
                  <a:pt x="786599" y="776766"/>
                </a:lnTo>
                <a:lnTo>
                  <a:pt x="0" y="7767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26" name="Freeform 26"/>
          <p:cNvSpPr/>
          <p:nvPr/>
        </p:nvSpPr>
        <p:spPr>
          <a:xfrm rot="5400000">
            <a:off x="8751158" y="5692287"/>
            <a:ext cx="786599" cy="776767"/>
          </a:xfrm>
          <a:custGeom>
            <a:avLst/>
            <a:gdLst/>
            <a:ahLst/>
            <a:cxnLst/>
            <a:rect l="l" t="t" r="r" b="b"/>
            <a:pathLst>
              <a:path w="786599" h="776767">
                <a:moveTo>
                  <a:pt x="0" y="0"/>
                </a:moveTo>
                <a:lnTo>
                  <a:pt x="786599" y="0"/>
                </a:lnTo>
                <a:lnTo>
                  <a:pt x="786599" y="776767"/>
                </a:lnTo>
                <a:lnTo>
                  <a:pt x="0" y="7767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27" name="Freeform 27"/>
          <p:cNvSpPr/>
          <p:nvPr/>
        </p:nvSpPr>
        <p:spPr>
          <a:xfrm rot="5400000">
            <a:off x="14249602" y="5737949"/>
            <a:ext cx="786599" cy="776767"/>
          </a:xfrm>
          <a:custGeom>
            <a:avLst/>
            <a:gdLst/>
            <a:ahLst/>
            <a:cxnLst/>
            <a:rect l="l" t="t" r="r" b="b"/>
            <a:pathLst>
              <a:path w="786599" h="776767">
                <a:moveTo>
                  <a:pt x="0" y="0"/>
                </a:moveTo>
                <a:lnTo>
                  <a:pt x="786599" y="0"/>
                </a:lnTo>
                <a:lnTo>
                  <a:pt x="786599" y="776766"/>
                </a:lnTo>
                <a:lnTo>
                  <a:pt x="0" y="7767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28" name="Freeform 28"/>
          <p:cNvSpPr/>
          <p:nvPr/>
        </p:nvSpPr>
        <p:spPr>
          <a:xfrm>
            <a:off x="7456743" y="2095195"/>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sp>
        <p:nvSpPr>
          <p:cNvPr id="2" name="TextBox 2"/>
          <p:cNvSpPr txBox="1"/>
          <p:nvPr/>
        </p:nvSpPr>
        <p:spPr>
          <a:xfrm>
            <a:off x="1028700" y="1085850"/>
            <a:ext cx="6402623" cy="1875258"/>
          </a:xfrm>
          <a:prstGeom prst="rect">
            <a:avLst/>
          </a:prstGeom>
        </p:spPr>
        <p:txBody>
          <a:bodyPr lIns="0" tIns="0" rIns="0" bIns="0" rtlCol="0" anchor="t">
            <a:spAutoFit/>
          </a:bodyPr>
          <a:lstStyle/>
          <a:p>
            <a:pPr algn="l">
              <a:lnSpc>
                <a:spcPts val="7323"/>
              </a:lnSpc>
            </a:pPr>
            <a:r>
              <a:rPr lang="en-US" sz="6658" b="1">
                <a:solidFill>
                  <a:srgbClr val="0147A6"/>
                </a:solidFill>
                <a:latin typeface="Big Shoulders Display Bold"/>
                <a:ea typeface="Big Shoulders Display Bold"/>
                <a:cs typeface="Big Shoulders Display Bold"/>
                <a:sym typeface="Big Shoulders Display Bold"/>
              </a:rPr>
              <a:t>ENHANCED EMPLOYEE REFERRAL PROGRAMS</a:t>
            </a:r>
          </a:p>
        </p:txBody>
      </p:sp>
      <p:sp>
        <p:nvSpPr>
          <p:cNvPr id="3" name="Freeform 3"/>
          <p:cNvSpPr/>
          <p:nvPr/>
        </p:nvSpPr>
        <p:spPr>
          <a:xfrm flipH="1">
            <a:off x="8099241" y="2987868"/>
            <a:ext cx="11134239" cy="8044488"/>
          </a:xfrm>
          <a:custGeom>
            <a:avLst/>
            <a:gdLst/>
            <a:ahLst/>
            <a:cxnLst/>
            <a:rect l="l" t="t" r="r" b="b"/>
            <a:pathLst>
              <a:path w="11134239" h="8044488">
                <a:moveTo>
                  <a:pt x="11134239" y="0"/>
                </a:moveTo>
                <a:lnTo>
                  <a:pt x="0" y="0"/>
                </a:lnTo>
                <a:lnTo>
                  <a:pt x="0" y="8044488"/>
                </a:lnTo>
                <a:lnTo>
                  <a:pt x="11134239" y="8044488"/>
                </a:lnTo>
                <a:lnTo>
                  <a:pt x="11134239"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4" name="Group 4"/>
          <p:cNvGrpSpPr/>
          <p:nvPr/>
        </p:nvGrpSpPr>
        <p:grpSpPr>
          <a:xfrm>
            <a:off x="8954735" y="1028700"/>
            <a:ext cx="8164180" cy="4798201"/>
            <a:chOff x="0" y="0"/>
            <a:chExt cx="10885574" cy="6397601"/>
          </a:xfrm>
        </p:grpSpPr>
        <p:pic>
          <p:nvPicPr>
            <p:cNvPr id="5" name="Picture 5"/>
            <p:cNvPicPr>
              <a:picLocks noChangeAspect="1"/>
            </p:cNvPicPr>
            <p:nvPr/>
          </p:nvPicPr>
          <p:blipFill>
            <a:blip r:embed="rId4"/>
            <a:srcRect t="5893" b="5893"/>
            <a:stretch>
              <a:fillRect/>
            </a:stretch>
          </p:blipFill>
          <p:spPr>
            <a:xfrm>
              <a:off x="0" y="0"/>
              <a:ext cx="10885574" cy="6397601"/>
            </a:xfrm>
            <a:prstGeom prst="rect">
              <a:avLst/>
            </a:prstGeom>
          </p:spPr>
        </p:pic>
      </p:grpSp>
      <p:grpSp>
        <p:nvGrpSpPr>
          <p:cNvPr id="6" name="Group 6"/>
          <p:cNvGrpSpPr/>
          <p:nvPr/>
        </p:nvGrpSpPr>
        <p:grpSpPr>
          <a:xfrm>
            <a:off x="1028700" y="3427800"/>
            <a:ext cx="8966602" cy="5830500"/>
            <a:chOff x="0" y="0"/>
            <a:chExt cx="2361574" cy="1535605"/>
          </a:xfrm>
        </p:grpSpPr>
        <p:sp>
          <p:nvSpPr>
            <p:cNvPr id="7" name="Freeform 7"/>
            <p:cNvSpPr/>
            <p:nvPr/>
          </p:nvSpPr>
          <p:spPr>
            <a:xfrm>
              <a:off x="0" y="0"/>
              <a:ext cx="2361574" cy="1535605"/>
            </a:xfrm>
            <a:custGeom>
              <a:avLst/>
              <a:gdLst/>
              <a:ahLst/>
              <a:cxnLst/>
              <a:rect l="l" t="t" r="r" b="b"/>
              <a:pathLst>
                <a:path w="2361574" h="1535605">
                  <a:moveTo>
                    <a:pt x="0" y="0"/>
                  </a:moveTo>
                  <a:lnTo>
                    <a:pt x="2361574" y="0"/>
                  </a:lnTo>
                  <a:lnTo>
                    <a:pt x="2361574" y="1535605"/>
                  </a:lnTo>
                  <a:lnTo>
                    <a:pt x="0" y="1535605"/>
                  </a:lnTo>
                  <a:close/>
                </a:path>
              </a:pathLst>
            </a:custGeom>
            <a:gradFill rotWithShape="1">
              <a:gsLst>
                <a:gs pos="0">
                  <a:srgbClr val="006BFA">
                    <a:alpha val="100000"/>
                  </a:srgbClr>
                </a:gs>
                <a:gs pos="50000">
                  <a:srgbClr val="012960">
                    <a:alpha val="100000"/>
                  </a:srgbClr>
                </a:gs>
                <a:gs pos="100000">
                  <a:srgbClr val="012960">
                    <a:alpha val="100000"/>
                  </a:srgbClr>
                </a:gs>
              </a:gsLst>
              <a:lin ang="2700000"/>
            </a:gradFill>
          </p:spPr>
          <p:txBody>
            <a:bodyPr/>
            <a:lstStyle/>
            <a:p>
              <a:endParaRPr lang="en-MY"/>
            </a:p>
          </p:txBody>
        </p:sp>
        <p:sp>
          <p:nvSpPr>
            <p:cNvPr id="8" name="TextBox 8"/>
            <p:cNvSpPr txBox="1"/>
            <p:nvPr/>
          </p:nvSpPr>
          <p:spPr>
            <a:xfrm>
              <a:off x="0" y="-38100"/>
              <a:ext cx="2361574" cy="157370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366307" y="6509185"/>
            <a:ext cx="6600107" cy="2749115"/>
            <a:chOff x="0" y="0"/>
            <a:chExt cx="1738300" cy="724047"/>
          </a:xfrm>
        </p:grpSpPr>
        <p:sp>
          <p:nvSpPr>
            <p:cNvPr id="10" name="Freeform 10"/>
            <p:cNvSpPr/>
            <p:nvPr/>
          </p:nvSpPr>
          <p:spPr>
            <a:xfrm>
              <a:off x="0" y="0"/>
              <a:ext cx="1738300" cy="724047"/>
            </a:xfrm>
            <a:custGeom>
              <a:avLst/>
              <a:gdLst/>
              <a:ahLst/>
              <a:cxnLst/>
              <a:rect l="l" t="t" r="r" b="b"/>
              <a:pathLst>
                <a:path w="1738300" h="724047">
                  <a:moveTo>
                    <a:pt x="0" y="0"/>
                  </a:moveTo>
                  <a:lnTo>
                    <a:pt x="1738300" y="0"/>
                  </a:lnTo>
                  <a:lnTo>
                    <a:pt x="1738300" y="724047"/>
                  </a:lnTo>
                  <a:lnTo>
                    <a:pt x="0" y="724047"/>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1" name="TextBox 11"/>
            <p:cNvSpPr txBox="1"/>
            <p:nvPr/>
          </p:nvSpPr>
          <p:spPr>
            <a:xfrm>
              <a:off x="0" y="-38100"/>
              <a:ext cx="1738300" cy="762147"/>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518246" y="4243042"/>
            <a:ext cx="7987510" cy="1432946"/>
          </a:xfrm>
          <a:prstGeom prst="rect">
            <a:avLst/>
          </a:prstGeom>
        </p:spPr>
        <p:txBody>
          <a:bodyPr lIns="0" tIns="0" rIns="0" bIns="0" rtlCol="0" anchor="t">
            <a:spAutoFit/>
          </a:bodyPr>
          <a:lstStyle/>
          <a:p>
            <a:pPr algn="l">
              <a:lnSpc>
                <a:spcPts val="2867"/>
              </a:lnSpc>
              <a:spcBef>
                <a:spcPct val="0"/>
              </a:spcBef>
            </a:pPr>
            <a:r>
              <a:rPr lang="en-US" sz="2047">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3" name="TextBox 13"/>
          <p:cNvSpPr txBox="1"/>
          <p:nvPr/>
        </p:nvSpPr>
        <p:spPr>
          <a:xfrm>
            <a:off x="1518246" y="6962487"/>
            <a:ext cx="7987510" cy="1432946"/>
          </a:xfrm>
          <a:prstGeom prst="rect">
            <a:avLst/>
          </a:prstGeom>
        </p:spPr>
        <p:txBody>
          <a:bodyPr lIns="0" tIns="0" rIns="0" bIns="0" rtlCol="0" anchor="t">
            <a:spAutoFit/>
          </a:bodyPr>
          <a:lstStyle/>
          <a:p>
            <a:pPr algn="l">
              <a:lnSpc>
                <a:spcPts val="2867"/>
              </a:lnSpc>
              <a:spcBef>
                <a:spcPct val="0"/>
              </a:spcBef>
            </a:pPr>
            <a:r>
              <a:rPr lang="en-US" sz="2047">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4" name="AutoShape 14"/>
          <p:cNvSpPr/>
          <p:nvPr/>
        </p:nvSpPr>
        <p:spPr>
          <a:xfrm flipV="1">
            <a:off x="1518246" y="6362100"/>
            <a:ext cx="7194418" cy="0"/>
          </a:xfrm>
          <a:prstGeom prst="line">
            <a:avLst/>
          </a:prstGeom>
          <a:ln w="38100" cap="flat">
            <a:solidFill>
              <a:srgbClr val="FFFFFF"/>
            </a:solidFill>
            <a:prstDash val="solid"/>
            <a:headEnd type="none" w="sm" len="sm"/>
            <a:tailEnd type="none" w="sm" len="sm"/>
          </a:ln>
        </p:spPr>
        <p:txBody>
          <a:bodyPr/>
          <a:lstStyle/>
          <a:p>
            <a:endParaRPr lang="en-MY"/>
          </a:p>
        </p:txBody>
      </p:sp>
      <p:sp>
        <p:nvSpPr>
          <p:cNvPr id="15" name="Freeform 15"/>
          <p:cNvSpPr/>
          <p:nvPr/>
        </p:nvSpPr>
        <p:spPr>
          <a:xfrm>
            <a:off x="10724236" y="6817754"/>
            <a:ext cx="436556" cy="384715"/>
          </a:xfrm>
          <a:custGeom>
            <a:avLst/>
            <a:gdLst/>
            <a:ahLst/>
            <a:cxnLst/>
            <a:rect l="l" t="t" r="r" b="b"/>
            <a:pathLst>
              <a:path w="436556" h="384715">
                <a:moveTo>
                  <a:pt x="0" y="0"/>
                </a:moveTo>
                <a:lnTo>
                  <a:pt x="436556" y="0"/>
                </a:lnTo>
                <a:lnTo>
                  <a:pt x="436556" y="384715"/>
                </a:lnTo>
                <a:lnTo>
                  <a:pt x="0" y="3847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6" name="Freeform 16"/>
          <p:cNvSpPr/>
          <p:nvPr/>
        </p:nvSpPr>
        <p:spPr>
          <a:xfrm>
            <a:off x="10724236" y="7510415"/>
            <a:ext cx="436556" cy="384715"/>
          </a:xfrm>
          <a:custGeom>
            <a:avLst/>
            <a:gdLst/>
            <a:ahLst/>
            <a:cxnLst/>
            <a:rect l="l" t="t" r="r" b="b"/>
            <a:pathLst>
              <a:path w="436556" h="384715">
                <a:moveTo>
                  <a:pt x="0" y="0"/>
                </a:moveTo>
                <a:lnTo>
                  <a:pt x="436556" y="0"/>
                </a:lnTo>
                <a:lnTo>
                  <a:pt x="436556" y="384715"/>
                </a:lnTo>
                <a:lnTo>
                  <a:pt x="0" y="3847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Freeform 17"/>
          <p:cNvSpPr/>
          <p:nvPr/>
        </p:nvSpPr>
        <p:spPr>
          <a:xfrm>
            <a:off x="10724236" y="8203076"/>
            <a:ext cx="436556" cy="384715"/>
          </a:xfrm>
          <a:custGeom>
            <a:avLst/>
            <a:gdLst/>
            <a:ahLst/>
            <a:cxnLst/>
            <a:rect l="l" t="t" r="r" b="b"/>
            <a:pathLst>
              <a:path w="436556" h="384715">
                <a:moveTo>
                  <a:pt x="0" y="0"/>
                </a:moveTo>
                <a:lnTo>
                  <a:pt x="436556" y="0"/>
                </a:lnTo>
                <a:lnTo>
                  <a:pt x="436556" y="384715"/>
                </a:lnTo>
                <a:lnTo>
                  <a:pt x="0" y="3847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8" name="TextBox 18"/>
          <p:cNvSpPr txBox="1"/>
          <p:nvPr/>
        </p:nvSpPr>
        <p:spPr>
          <a:xfrm>
            <a:off x="11304500" y="6808828"/>
            <a:ext cx="2833365" cy="354942"/>
          </a:xfrm>
          <a:prstGeom prst="rect">
            <a:avLst/>
          </a:prstGeom>
        </p:spPr>
        <p:txBody>
          <a:bodyPr lIns="0" tIns="0" rIns="0" bIns="0" rtlCol="0" anchor="t">
            <a:spAutoFit/>
          </a:bodyPr>
          <a:lstStyle/>
          <a:p>
            <a:pPr algn="l">
              <a:lnSpc>
                <a:spcPts val="2867"/>
              </a:lnSpc>
              <a:spcBef>
                <a:spcPct val="0"/>
              </a:spcBef>
            </a:pPr>
            <a:r>
              <a:rPr lang="en-US" sz="2047">
                <a:solidFill>
                  <a:srgbClr val="FFFFFF"/>
                </a:solidFill>
                <a:latin typeface="Garet"/>
                <a:ea typeface="Garet"/>
                <a:cs typeface="Garet"/>
                <a:sym typeface="Garet"/>
              </a:rPr>
              <a:t>Value of Referrals</a:t>
            </a:r>
          </a:p>
        </p:txBody>
      </p:sp>
      <p:sp>
        <p:nvSpPr>
          <p:cNvPr id="19" name="TextBox 19"/>
          <p:cNvSpPr txBox="1"/>
          <p:nvPr/>
        </p:nvSpPr>
        <p:spPr>
          <a:xfrm>
            <a:off x="11304500" y="7501489"/>
            <a:ext cx="4497933" cy="354942"/>
          </a:xfrm>
          <a:prstGeom prst="rect">
            <a:avLst/>
          </a:prstGeom>
        </p:spPr>
        <p:txBody>
          <a:bodyPr lIns="0" tIns="0" rIns="0" bIns="0" rtlCol="0" anchor="t">
            <a:spAutoFit/>
          </a:bodyPr>
          <a:lstStyle/>
          <a:p>
            <a:pPr algn="l">
              <a:lnSpc>
                <a:spcPts val="2867"/>
              </a:lnSpc>
              <a:spcBef>
                <a:spcPct val="0"/>
              </a:spcBef>
            </a:pPr>
            <a:r>
              <a:rPr lang="en-US" sz="2047">
                <a:solidFill>
                  <a:srgbClr val="FFFFFF"/>
                </a:solidFill>
                <a:latin typeface="Garet"/>
                <a:ea typeface="Garet"/>
                <a:cs typeface="Garet"/>
                <a:sym typeface="Garet"/>
              </a:rPr>
              <a:t>Setting Up Effective Programs</a:t>
            </a:r>
          </a:p>
        </p:txBody>
      </p:sp>
      <p:sp>
        <p:nvSpPr>
          <p:cNvPr id="20" name="TextBox 20"/>
          <p:cNvSpPr txBox="1"/>
          <p:nvPr/>
        </p:nvSpPr>
        <p:spPr>
          <a:xfrm>
            <a:off x="11304500" y="8194150"/>
            <a:ext cx="3495182" cy="354942"/>
          </a:xfrm>
          <a:prstGeom prst="rect">
            <a:avLst/>
          </a:prstGeom>
        </p:spPr>
        <p:txBody>
          <a:bodyPr lIns="0" tIns="0" rIns="0" bIns="0" rtlCol="0" anchor="t">
            <a:spAutoFit/>
          </a:bodyPr>
          <a:lstStyle/>
          <a:p>
            <a:pPr algn="l">
              <a:lnSpc>
                <a:spcPts val="2867"/>
              </a:lnSpc>
              <a:spcBef>
                <a:spcPct val="0"/>
              </a:spcBef>
            </a:pPr>
            <a:r>
              <a:rPr lang="en-US" sz="2047">
                <a:solidFill>
                  <a:srgbClr val="FFFFFF"/>
                </a:solidFill>
                <a:latin typeface="Garet"/>
                <a:ea typeface="Garet"/>
                <a:cs typeface="Garet"/>
                <a:sym typeface="Garet"/>
              </a:rPr>
              <a:t>Improve Retention Rates</a:t>
            </a:r>
          </a:p>
        </p:txBody>
      </p:sp>
      <p:sp>
        <p:nvSpPr>
          <p:cNvPr id="21" name="Freeform 21"/>
          <p:cNvSpPr/>
          <p:nvPr/>
        </p:nvSpPr>
        <p:spPr>
          <a:xfrm>
            <a:off x="7700778" y="1994904"/>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22" name="Freeform 22"/>
          <p:cNvSpPr/>
          <p:nvPr/>
        </p:nvSpPr>
        <p:spPr>
          <a:xfrm>
            <a:off x="17118915" y="9507502"/>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sp>
        <p:nvSpPr>
          <p:cNvPr id="2" name="TextBox 2"/>
          <p:cNvSpPr txBox="1"/>
          <p:nvPr/>
        </p:nvSpPr>
        <p:spPr>
          <a:xfrm>
            <a:off x="3518826" y="1072390"/>
            <a:ext cx="11250349" cy="978252"/>
          </a:xfrm>
          <a:prstGeom prst="rect">
            <a:avLst/>
          </a:prstGeom>
        </p:spPr>
        <p:txBody>
          <a:bodyPr lIns="0" tIns="0" rIns="0" bIns="0" rtlCol="0" anchor="t">
            <a:spAutoFit/>
          </a:bodyPr>
          <a:lstStyle/>
          <a:p>
            <a:pPr algn="ctr">
              <a:lnSpc>
                <a:spcPts val="7519"/>
              </a:lnSpc>
            </a:pPr>
            <a:r>
              <a:rPr lang="en-US" sz="6835" b="1">
                <a:solidFill>
                  <a:srgbClr val="0147A6"/>
                </a:solidFill>
                <a:latin typeface="Big Shoulders Display Bold"/>
                <a:ea typeface="Big Shoulders Display Bold"/>
                <a:cs typeface="Big Shoulders Display Bold"/>
                <a:sym typeface="Big Shoulders Display Bold"/>
              </a:rPr>
              <a:t>UTILIZING SOCIAL MEDIA PLATFORMS</a:t>
            </a:r>
          </a:p>
        </p:txBody>
      </p:sp>
      <p:sp>
        <p:nvSpPr>
          <p:cNvPr id="3" name="TextBox 3"/>
          <p:cNvSpPr txBox="1"/>
          <p:nvPr/>
        </p:nvSpPr>
        <p:spPr>
          <a:xfrm>
            <a:off x="2186945" y="2391858"/>
            <a:ext cx="13914110" cy="1266661"/>
          </a:xfrm>
          <a:prstGeom prst="rect">
            <a:avLst/>
          </a:prstGeom>
        </p:spPr>
        <p:txBody>
          <a:bodyPr lIns="0" tIns="0" rIns="0" bIns="0" rtlCol="0" anchor="t">
            <a:spAutoFit/>
          </a:bodyPr>
          <a:lstStyle/>
          <a:p>
            <a:pPr algn="ctr">
              <a:lnSpc>
                <a:spcPts val="3403"/>
              </a:lnSpc>
              <a:spcBef>
                <a:spcPct val="0"/>
              </a:spcBef>
            </a:pPr>
            <a:r>
              <a:rPr lang="en-US" sz="2431">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grpSp>
        <p:nvGrpSpPr>
          <p:cNvPr id="4" name="Group 4"/>
          <p:cNvGrpSpPr/>
          <p:nvPr/>
        </p:nvGrpSpPr>
        <p:grpSpPr>
          <a:xfrm>
            <a:off x="-625709" y="6441567"/>
            <a:ext cx="19540333" cy="4139172"/>
            <a:chOff x="0" y="0"/>
            <a:chExt cx="26053777" cy="5518895"/>
          </a:xfrm>
        </p:grpSpPr>
        <p:pic>
          <p:nvPicPr>
            <p:cNvPr id="5" name="Picture 5"/>
            <p:cNvPicPr>
              <a:picLocks noChangeAspect="1"/>
            </p:cNvPicPr>
            <p:nvPr/>
          </p:nvPicPr>
          <p:blipFill>
            <a:blip r:embed="rId2"/>
            <a:srcRect t="34112" b="34112"/>
            <a:stretch>
              <a:fillRect/>
            </a:stretch>
          </p:blipFill>
          <p:spPr>
            <a:xfrm>
              <a:off x="0" y="0"/>
              <a:ext cx="26053777" cy="5518895"/>
            </a:xfrm>
            <a:prstGeom prst="rect">
              <a:avLst/>
            </a:prstGeom>
          </p:spPr>
        </p:pic>
      </p:grpSp>
      <p:grpSp>
        <p:nvGrpSpPr>
          <p:cNvPr id="6" name="Group 6"/>
          <p:cNvGrpSpPr/>
          <p:nvPr/>
        </p:nvGrpSpPr>
        <p:grpSpPr>
          <a:xfrm>
            <a:off x="1028700" y="4504574"/>
            <a:ext cx="5241085" cy="3873986"/>
            <a:chOff x="0" y="0"/>
            <a:chExt cx="1380368" cy="1020309"/>
          </a:xfrm>
        </p:grpSpPr>
        <p:sp>
          <p:nvSpPr>
            <p:cNvPr id="7" name="Freeform 7"/>
            <p:cNvSpPr/>
            <p:nvPr/>
          </p:nvSpPr>
          <p:spPr>
            <a:xfrm>
              <a:off x="0" y="0"/>
              <a:ext cx="1380368" cy="1020309"/>
            </a:xfrm>
            <a:custGeom>
              <a:avLst/>
              <a:gdLst/>
              <a:ahLst/>
              <a:cxnLst/>
              <a:rect l="l" t="t" r="r" b="b"/>
              <a:pathLst>
                <a:path w="1380368" h="1020309">
                  <a:moveTo>
                    <a:pt x="0" y="0"/>
                  </a:moveTo>
                  <a:lnTo>
                    <a:pt x="1380368" y="0"/>
                  </a:lnTo>
                  <a:lnTo>
                    <a:pt x="1380368" y="1020309"/>
                  </a:lnTo>
                  <a:lnTo>
                    <a:pt x="0" y="1020309"/>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8" name="TextBox 8"/>
            <p:cNvSpPr txBox="1"/>
            <p:nvPr/>
          </p:nvSpPr>
          <p:spPr>
            <a:xfrm>
              <a:off x="0" y="-38100"/>
              <a:ext cx="1380368" cy="1058409"/>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523915" y="4504574"/>
            <a:ext cx="5241085" cy="3873986"/>
            <a:chOff x="0" y="0"/>
            <a:chExt cx="1380368" cy="1020309"/>
          </a:xfrm>
        </p:grpSpPr>
        <p:sp>
          <p:nvSpPr>
            <p:cNvPr id="10" name="Freeform 10"/>
            <p:cNvSpPr/>
            <p:nvPr/>
          </p:nvSpPr>
          <p:spPr>
            <a:xfrm>
              <a:off x="0" y="0"/>
              <a:ext cx="1380368" cy="1020309"/>
            </a:xfrm>
            <a:custGeom>
              <a:avLst/>
              <a:gdLst/>
              <a:ahLst/>
              <a:cxnLst/>
              <a:rect l="l" t="t" r="r" b="b"/>
              <a:pathLst>
                <a:path w="1380368" h="1020309">
                  <a:moveTo>
                    <a:pt x="0" y="0"/>
                  </a:moveTo>
                  <a:lnTo>
                    <a:pt x="1380368" y="0"/>
                  </a:lnTo>
                  <a:lnTo>
                    <a:pt x="1380368" y="1020309"/>
                  </a:lnTo>
                  <a:lnTo>
                    <a:pt x="0" y="1020309"/>
                  </a:lnTo>
                  <a:close/>
                </a:path>
              </a:pathLst>
            </a:custGeom>
            <a:solidFill>
              <a:srgbClr val="FFFFFF"/>
            </a:solidFill>
          </p:spPr>
          <p:txBody>
            <a:bodyPr/>
            <a:lstStyle/>
            <a:p>
              <a:endParaRPr lang="en-MY"/>
            </a:p>
          </p:txBody>
        </p:sp>
        <p:sp>
          <p:nvSpPr>
            <p:cNvPr id="11" name="TextBox 11"/>
            <p:cNvSpPr txBox="1"/>
            <p:nvPr/>
          </p:nvSpPr>
          <p:spPr>
            <a:xfrm>
              <a:off x="0" y="-38100"/>
              <a:ext cx="1380368" cy="105840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018215" y="4504574"/>
            <a:ext cx="5241085" cy="3873986"/>
            <a:chOff x="0" y="0"/>
            <a:chExt cx="1380368" cy="1020309"/>
          </a:xfrm>
        </p:grpSpPr>
        <p:sp>
          <p:nvSpPr>
            <p:cNvPr id="13" name="Freeform 13"/>
            <p:cNvSpPr/>
            <p:nvPr/>
          </p:nvSpPr>
          <p:spPr>
            <a:xfrm>
              <a:off x="0" y="0"/>
              <a:ext cx="1380368" cy="1020309"/>
            </a:xfrm>
            <a:custGeom>
              <a:avLst/>
              <a:gdLst/>
              <a:ahLst/>
              <a:cxnLst/>
              <a:rect l="l" t="t" r="r" b="b"/>
              <a:pathLst>
                <a:path w="1380368" h="1020309">
                  <a:moveTo>
                    <a:pt x="0" y="0"/>
                  </a:moveTo>
                  <a:lnTo>
                    <a:pt x="1380368" y="0"/>
                  </a:lnTo>
                  <a:lnTo>
                    <a:pt x="1380368" y="1020309"/>
                  </a:lnTo>
                  <a:lnTo>
                    <a:pt x="0" y="1020309"/>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4" name="TextBox 14"/>
            <p:cNvSpPr txBox="1"/>
            <p:nvPr/>
          </p:nvSpPr>
          <p:spPr>
            <a:xfrm>
              <a:off x="0" y="-38100"/>
              <a:ext cx="1380368" cy="1058409"/>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5400000">
            <a:off x="8533538" y="3855523"/>
            <a:ext cx="1221839" cy="1298103"/>
          </a:xfrm>
          <a:custGeom>
            <a:avLst/>
            <a:gdLst/>
            <a:ahLst/>
            <a:cxnLst/>
            <a:rect l="l" t="t" r="r" b="b"/>
            <a:pathLst>
              <a:path w="1221839" h="1298103">
                <a:moveTo>
                  <a:pt x="0" y="0"/>
                </a:moveTo>
                <a:lnTo>
                  <a:pt x="1221839" y="0"/>
                </a:lnTo>
                <a:lnTo>
                  <a:pt x="1221839" y="1298103"/>
                </a:lnTo>
                <a:lnTo>
                  <a:pt x="0" y="12981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6" name="TextBox 16"/>
          <p:cNvSpPr txBox="1"/>
          <p:nvPr/>
        </p:nvSpPr>
        <p:spPr>
          <a:xfrm>
            <a:off x="1533931" y="6661924"/>
            <a:ext cx="4231539" cy="1226784"/>
          </a:xfrm>
          <a:prstGeom prst="rect">
            <a:avLst/>
          </a:prstGeom>
        </p:spPr>
        <p:txBody>
          <a:bodyPr lIns="0" tIns="0" rIns="0" bIns="0" rtlCol="0" anchor="t">
            <a:spAutoFit/>
          </a:bodyPr>
          <a:lstStyle/>
          <a:p>
            <a:pPr algn="ctr">
              <a:lnSpc>
                <a:spcPts val="1954"/>
              </a:lnSpc>
              <a:spcBef>
                <a:spcPct val="0"/>
              </a:spcBef>
            </a:pPr>
            <a:r>
              <a:rPr lang="en-US" sz="1396">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7" name="TextBox 17"/>
          <p:cNvSpPr txBox="1"/>
          <p:nvPr/>
        </p:nvSpPr>
        <p:spPr>
          <a:xfrm>
            <a:off x="7029146" y="6661924"/>
            <a:ext cx="4231539" cy="1226784"/>
          </a:xfrm>
          <a:prstGeom prst="rect">
            <a:avLst/>
          </a:prstGeom>
        </p:spPr>
        <p:txBody>
          <a:bodyPr lIns="0" tIns="0" rIns="0" bIns="0" rtlCol="0" anchor="t">
            <a:spAutoFit/>
          </a:bodyPr>
          <a:lstStyle/>
          <a:p>
            <a:pPr algn="ctr">
              <a:lnSpc>
                <a:spcPts val="1954"/>
              </a:lnSpc>
              <a:spcBef>
                <a:spcPct val="0"/>
              </a:spcBef>
            </a:pPr>
            <a:r>
              <a:rPr lang="en-US" sz="1396">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8" name="TextBox 18"/>
          <p:cNvSpPr txBox="1"/>
          <p:nvPr/>
        </p:nvSpPr>
        <p:spPr>
          <a:xfrm>
            <a:off x="12523446" y="6661924"/>
            <a:ext cx="4231539" cy="1226784"/>
          </a:xfrm>
          <a:prstGeom prst="rect">
            <a:avLst/>
          </a:prstGeom>
        </p:spPr>
        <p:txBody>
          <a:bodyPr lIns="0" tIns="0" rIns="0" bIns="0" rtlCol="0" anchor="t">
            <a:spAutoFit/>
          </a:bodyPr>
          <a:lstStyle/>
          <a:p>
            <a:pPr algn="ctr">
              <a:lnSpc>
                <a:spcPts val="1954"/>
              </a:lnSpc>
              <a:spcBef>
                <a:spcPct val="0"/>
              </a:spcBef>
            </a:pPr>
            <a:r>
              <a:rPr lang="en-US" sz="1396">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9" name="TextBox 19"/>
          <p:cNvSpPr txBox="1"/>
          <p:nvPr/>
        </p:nvSpPr>
        <p:spPr>
          <a:xfrm>
            <a:off x="1999182" y="5492969"/>
            <a:ext cx="3215695" cy="824894"/>
          </a:xfrm>
          <a:prstGeom prst="rect">
            <a:avLst/>
          </a:prstGeom>
        </p:spPr>
        <p:txBody>
          <a:bodyPr lIns="0" tIns="0" rIns="0" bIns="0" rtlCol="0" anchor="t">
            <a:spAutoFit/>
          </a:bodyPr>
          <a:lstStyle/>
          <a:p>
            <a:pPr algn="ctr">
              <a:lnSpc>
                <a:spcPts val="3354"/>
              </a:lnSpc>
              <a:spcBef>
                <a:spcPct val="0"/>
              </a:spcBef>
            </a:pPr>
            <a:r>
              <a:rPr lang="en-US" sz="2396" b="1">
                <a:solidFill>
                  <a:srgbClr val="FFFFFF"/>
                </a:solidFill>
                <a:latin typeface="Garet Bold"/>
                <a:ea typeface="Garet Bold"/>
                <a:cs typeface="Garet Bold"/>
                <a:sym typeface="Garet Bold"/>
              </a:rPr>
              <a:t>Social Media’s Role in Recruitment</a:t>
            </a:r>
          </a:p>
        </p:txBody>
      </p:sp>
      <p:sp>
        <p:nvSpPr>
          <p:cNvPr id="20" name="Freeform 20"/>
          <p:cNvSpPr/>
          <p:nvPr/>
        </p:nvSpPr>
        <p:spPr>
          <a:xfrm rot="5400000">
            <a:off x="3038323" y="3898462"/>
            <a:ext cx="1221839" cy="1298103"/>
          </a:xfrm>
          <a:custGeom>
            <a:avLst/>
            <a:gdLst/>
            <a:ahLst/>
            <a:cxnLst/>
            <a:rect l="l" t="t" r="r" b="b"/>
            <a:pathLst>
              <a:path w="1221839" h="1298103">
                <a:moveTo>
                  <a:pt x="0" y="0"/>
                </a:moveTo>
                <a:lnTo>
                  <a:pt x="1221839" y="0"/>
                </a:lnTo>
                <a:lnTo>
                  <a:pt x="1221839" y="1298103"/>
                </a:lnTo>
                <a:lnTo>
                  <a:pt x="0" y="12981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21" name="Freeform 21"/>
          <p:cNvSpPr/>
          <p:nvPr/>
        </p:nvSpPr>
        <p:spPr>
          <a:xfrm rot="5400000">
            <a:off x="14031982" y="3898462"/>
            <a:ext cx="1221839" cy="1298103"/>
          </a:xfrm>
          <a:custGeom>
            <a:avLst/>
            <a:gdLst/>
            <a:ahLst/>
            <a:cxnLst/>
            <a:rect l="l" t="t" r="r" b="b"/>
            <a:pathLst>
              <a:path w="1221839" h="1298103">
                <a:moveTo>
                  <a:pt x="0" y="0"/>
                </a:moveTo>
                <a:lnTo>
                  <a:pt x="1221839" y="0"/>
                </a:lnTo>
                <a:lnTo>
                  <a:pt x="1221839" y="1298103"/>
                </a:lnTo>
                <a:lnTo>
                  <a:pt x="0" y="12981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22" name="Freeform 22"/>
          <p:cNvSpPr/>
          <p:nvPr/>
        </p:nvSpPr>
        <p:spPr>
          <a:xfrm rot="5400000">
            <a:off x="3255943" y="4116191"/>
            <a:ext cx="786599" cy="776767"/>
          </a:xfrm>
          <a:custGeom>
            <a:avLst/>
            <a:gdLst/>
            <a:ahLst/>
            <a:cxnLst/>
            <a:rect l="l" t="t" r="r" b="b"/>
            <a:pathLst>
              <a:path w="786599" h="776767">
                <a:moveTo>
                  <a:pt x="0" y="0"/>
                </a:moveTo>
                <a:lnTo>
                  <a:pt x="786599" y="0"/>
                </a:lnTo>
                <a:lnTo>
                  <a:pt x="786599" y="776767"/>
                </a:lnTo>
                <a:lnTo>
                  <a:pt x="0" y="7767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23" name="Freeform 23"/>
          <p:cNvSpPr/>
          <p:nvPr/>
        </p:nvSpPr>
        <p:spPr>
          <a:xfrm rot="5400000">
            <a:off x="8751158" y="4070530"/>
            <a:ext cx="786599" cy="776767"/>
          </a:xfrm>
          <a:custGeom>
            <a:avLst/>
            <a:gdLst/>
            <a:ahLst/>
            <a:cxnLst/>
            <a:rect l="l" t="t" r="r" b="b"/>
            <a:pathLst>
              <a:path w="786599" h="776767">
                <a:moveTo>
                  <a:pt x="0" y="0"/>
                </a:moveTo>
                <a:lnTo>
                  <a:pt x="786599" y="0"/>
                </a:lnTo>
                <a:lnTo>
                  <a:pt x="786599" y="776766"/>
                </a:lnTo>
                <a:lnTo>
                  <a:pt x="0" y="7767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24" name="Freeform 24"/>
          <p:cNvSpPr/>
          <p:nvPr/>
        </p:nvSpPr>
        <p:spPr>
          <a:xfrm rot="5400000">
            <a:off x="14249602" y="4116191"/>
            <a:ext cx="786599" cy="776767"/>
          </a:xfrm>
          <a:custGeom>
            <a:avLst/>
            <a:gdLst/>
            <a:ahLst/>
            <a:cxnLst/>
            <a:rect l="l" t="t" r="r" b="b"/>
            <a:pathLst>
              <a:path w="786599" h="776767">
                <a:moveTo>
                  <a:pt x="0" y="0"/>
                </a:moveTo>
                <a:lnTo>
                  <a:pt x="786599" y="0"/>
                </a:lnTo>
                <a:lnTo>
                  <a:pt x="786599" y="776767"/>
                </a:lnTo>
                <a:lnTo>
                  <a:pt x="0" y="7767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25" name="TextBox 25"/>
          <p:cNvSpPr txBox="1"/>
          <p:nvPr/>
        </p:nvSpPr>
        <p:spPr>
          <a:xfrm>
            <a:off x="8033589" y="5492969"/>
            <a:ext cx="2136397" cy="824894"/>
          </a:xfrm>
          <a:prstGeom prst="rect">
            <a:avLst/>
          </a:prstGeom>
        </p:spPr>
        <p:txBody>
          <a:bodyPr lIns="0" tIns="0" rIns="0" bIns="0" rtlCol="0" anchor="t">
            <a:spAutoFit/>
          </a:bodyPr>
          <a:lstStyle/>
          <a:p>
            <a:pPr algn="ctr">
              <a:lnSpc>
                <a:spcPts val="3354"/>
              </a:lnSpc>
              <a:spcBef>
                <a:spcPct val="0"/>
              </a:spcBef>
            </a:pPr>
            <a:r>
              <a:rPr lang="en-US" sz="2396" b="1">
                <a:solidFill>
                  <a:srgbClr val="0147A6"/>
                </a:solidFill>
                <a:latin typeface="Garet Bold"/>
                <a:ea typeface="Garet Bold"/>
                <a:cs typeface="Garet Bold"/>
                <a:sym typeface="Garet Bold"/>
              </a:rPr>
              <a:t>Effective Platforms</a:t>
            </a:r>
          </a:p>
        </p:txBody>
      </p:sp>
      <p:sp>
        <p:nvSpPr>
          <p:cNvPr id="26" name="TextBox 26"/>
          <p:cNvSpPr txBox="1"/>
          <p:nvPr/>
        </p:nvSpPr>
        <p:spPr>
          <a:xfrm>
            <a:off x="13726480" y="5492969"/>
            <a:ext cx="1832844" cy="824894"/>
          </a:xfrm>
          <a:prstGeom prst="rect">
            <a:avLst/>
          </a:prstGeom>
        </p:spPr>
        <p:txBody>
          <a:bodyPr lIns="0" tIns="0" rIns="0" bIns="0" rtlCol="0" anchor="t">
            <a:spAutoFit/>
          </a:bodyPr>
          <a:lstStyle/>
          <a:p>
            <a:pPr algn="ctr">
              <a:lnSpc>
                <a:spcPts val="3354"/>
              </a:lnSpc>
              <a:spcBef>
                <a:spcPct val="0"/>
              </a:spcBef>
            </a:pPr>
            <a:r>
              <a:rPr lang="en-US" sz="2396" b="1">
                <a:solidFill>
                  <a:srgbClr val="FFFFFF"/>
                </a:solidFill>
                <a:latin typeface="Garet Bold"/>
                <a:ea typeface="Garet Bold"/>
                <a:cs typeface="Garet Bold"/>
                <a:sym typeface="Garet Bold"/>
              </a:rPr>
              <a:t>Expert Insight</a:t>
            </a:r>
          </a:p>
        </p:txBody>
      </p:sp>
      <p:sp>
        <p:nvSpPr>
          <p:cNvPr id="27" name="Freeform 27"/>
          <p:cNvSpPr/>
          <p:nvPr/>
        </p:nvSpPr>
        <p:spPr>
          <a:xfrm flipH="1" flipV="1">
            <a:off x="12364167" y="-373632"/>
            <a:ext cx="6932044" cy="5008402"/>
          </a:xfrm>
          <a:custGeom>
            <a:avLst/>
            <a:gdLst/>
            <a:ahLst/>
            <a:cxnLst/>
            <a:rect l="l" t="t" r="r" b="b"/>
            <a:pathLst>
              <a:path w="6932044" h="5008402">
                <a:moveTo>
                  <a:pt x="6932044" y="5008401"/>
                </a:moveTo>
                <a:lnTo>
                  <a:pt x="0" y="5008401"/>
                </a:lnTo>
                <a:lnTo>
                  <a:pt x="0" y="0"/>
                </a:lnTo>
                <a:lnTo>
                  <a:pt x="6932044" y="0"/>
                </a:lnTo>
                <a:lnTo>
                  <a:pt x="6932044" y="5008401"/>
                </a:lnTo>
                <a:close/>
              </a:path>
            </a:pathLst>
          </a:custGeom>
          <a:blipFill>
            <a:blip r:embed="rId9">
              <a:alphaModFix amt="899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28" name="Freeform 28"/>
          <p:cNvSpPr/>
          <p:nvPr/>
        </p:nvSpPr>
        <p:spPr>
          <a:xfrm flipV="1">
            <a:off x="-1008211" y="-373632"/>
            <a:ext cx="6932044" cy="5008402"/>
          </a:xfrm>
          <a:custGeom>
            <a:avLst/>
            <a:gdLst/>
            <a:ahLst/>
            <a:cxnLst/>
            <a:rect l="l" t="t" r="r" b="b"/>
            <a:pathLst>
              <a:path w="6932044" h="5008402">
                <a:moveTo>
                  <a:pt x="0" y="5008401"/>
                </a:moveTo>
                <a:lnTo>
                  <a:pt x="6932044" y="5008401"/>
                </a:lnTo>
                <a:lnTo>
                  <a:pt x="6932044" y="0"/>
                </a:lnTo>
                <a:lnTo>
                  <a:pt x="0" y="0"/>
                </a:lnTo>
                <a:lnTo>
                  <a:pt x="0" y="5008401"/>
                </a:lnTo>
                <a:close/>
              </a:path>
            </a:pathLst>
          </a:custGeom>
          <a:blipFill>
            <a:blip r:embed="rId9">
              <a:alphaModFix amt="899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29" name="Freeform 29"/>
          <p:cNvSpPr/>
          <p:nvPr/>
        </p:nvSpPr>
        <p:spPr>
          <a:xfrm>
            <a:off x="981667" y="1716371"/>
            <a:ext cx="552264" cy="414198"/>
          </a:xfrm>
          <a:custGeom>
            <a:avLst/>
            <a:gdLst/>
            <a:ahLst/>
            <a:cxnLst/>
            <a:rect l="l" t="t" r="r" b="b"/>
            <a:pathLst>
              <a:path w="552264" h="414198">
                <a:moveTo>
                  <a:pt x="0" y="0"/>
                </a:moveTo>
                <a:lnTo>
                  <a:pt x="552264" y="0"/>
                </a:lnTo>
                <a:lnTo>
                  <a:pt x="552264" y="414197"/>
                </a:lnTo>
                <a:lnTo>
                  <a:pt x="0" y="4141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30" name="Freeform 30"/>
          <p:cNvSpPr/>
          <p:nvPr/>
        </p:nvSpPr>
        <p:spPr>
          <a:xfrm>
            <a:off x="16707036" y="1716371"/>
            <a:ext cx="552264" cy="414198"/>
          </a:xfrm>
          <a:custGeom>
            <a:avLst/>
            <a:gdLst/>
            <a:ahLst/>
            <a:cxnLst/>
            <a:rect l="l" t="t" r="r" b="b"/>
            <a:pathLst>
              <a:path w="552264" h="414198">
                <a:moveTo>
                  <a:pt x="0" y="0"/>
                </a:moveTo>
                <a:lnTo>
                  <a:pt x="552264" y="0"/>
                </a:lnTo>
                <a:lnTo>
                  <a:pt x="552264" y="414197"/>
                </a:lnTo>
                <a:lnTo>
                  <a:pt x="0" y="4141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a:extLst>
            <a:ext uri="{FF2B5EF4-FFF2-40B4-BE49-F238E27FC236}">
              <a16:creationId xmlns:a16="http://schemas.microsoft.com/office/drawing/2014/main" id="{383789A1-3D77-28DF-3EEF-AFE43DCB456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9DB6A4-06C1-7DC3-76DC-1DCDB33D9F27}"/>
              </a:ext>
            </a:extLst>
          </p:cNvPr>
          <p:cNvSpPr/>
          <p:nvPr/>
        </p:nvSpPr>
        <p:spPr>
          <a:xfrm flipH="1" flipV="1">
            <a:off x="11997508" y="-126883"/>
            <a:ext cx="7658701" cy="5533411"/>
          </a:xfrm>
          <a:custGeom>
            <a:avLst/>
            <a:gdLst/>
            <a:ahLst/>
            <a:cxnLst/>
            <a:rect l="l" t="t" r="r" b="b"/>
            <a:pathLst>
              <a:path w="7658701" h="5533411">
                <a:moveTo>
                  <a:pt x="7658701" y="5533411"/>
                </a:moveTo>
                <a:lnTo>
                  <a:pt x="0" y="5533411"/>
                </a:lnTo>
                <a:lnTo>
                  <a:pt x="0" y="0"/>
                </a:lnTo>
                <a:lnTo>
                  <a:pt x="7658701" y="0"/>
                </a:lnTo>
                <a:lnTo>
                  <a:pt x="7658701" y="5533411"/>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a:extLst>
              <a:ext uri="{FF2B5EF4-FFF2-40B4-BE49-F238E27FC236}">
                <a16:creationId xmlns:a16="http://schemas.microsoft.com/office/drawing/2014/main" id="{61047359-3398-230D-6486-1EE79E4CC0AB}"/>
              </a:ext>
            </a:extLst>
          </p:cNvPr>
          <p:cNvSpPr/>
          <p:nvPr/>
        </p:nvSpPr>
        <p:spPr>
          <a:xfrm flipV="1">
            <a:off x="-1367991" y="-126883"/>
            <a:ext cx="7658701" cy="5533411"/>
          </a:xfrm>
          <a:custGeom>
            <a:avLst/>
            <a:gdLst/>
            <a:ahLst/>
            <a:cxnLst/>
            <a:rect l="l" t="t" r="r" b="b"/>
            <a:pathLst>
              <a:path w="7658701" h="5533411">
                <a:moveTo>
                  <a:pt x="0" y="5533411"/>
                </a:moveTo>
                <a:lnTo>
                  <a:pt x="7658701" y="5533411"/>
                </a:lnTo>
                <a:lnTo>
                  <a:pt x="7658701" y="0"/>
                </a:lnTo>
                <a:lnTo>
                  <a:pt x="0" y="0"/>
                </a:lnTo>
                <a:lnTo>
                  <a:pt x="0" y="5533411"/>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4" name="Group 4">
            <a:extLst>
              <a:ext uri="{FF2B5EF4-FFF2-40B4-BE49-F238E27FC236}">
                <a16:creationId xmlns:a16="http://schemas.microsoft.com/office/drawing/2014/main" id="{004902CD-54B4-233B-98C7-975FBB5A880D}"/>
              </a:ext>
            </a:extLst>
          </p:cNvPr>
          <p:cNvGrpSpPr/>
          <p:nvPr/>
        </p:nvGrpSpPr>
        <p:grpSpPr>
          <a:xfrm>
            <a:off x="4244695" y="2836789"/>
            <a:ext cx="3657600" cy="2308003"/>
            <a:chOff x="0" y="0"/>
            <a:chExt cx="6339378" cy="3867399"/>
          </a:xfrm>
        </p:grpSpPr>
        <p:pic>
          <p:nvPicPr>
            <p:cNvPr id="5" name="Picture 5">
              <a:extLst>
                <a:ext uri="{FF2B5EF4-FFF2-40B4-BE49-F238E27FC236}">
                  <a16:creationId xmlns:a16="http://schemas.microsoft.com/office/drawing/2014/main" id="{19A67A87-BEF1-807E-B40D-0070418037E9}"/>
                </a:ext>
              </a:extLst>
            </p:cNvPr>
            <p:cNvPicPr>
              <a:picLocks noChangeAspect="1"/>
            </p:cNvPicPr>
            <p:nvPr/>
          </p:nvPicPr>
          <p:blipFill>
            <a:blip r:embed="rId4"/>
            <a:srcRect t="4216" b="4216"/>
            <a:stretch>
              <a:fillRect/>
            </a:stretch>
          </p:blipFill>
          <p:spPr>
            <a:xfrm>
              <a:off x="0" y="0"/>
              <a:ext cx="6339378" cy="3867399"/>
            </a:xfrm>
            <a:prstGeom prst="rect">
              <a:avLst/>
            </a:prstGeom>
          </p:spPr>
        </p:pic>
      </p:grpSp>
      <p:grpSp>
        <p:nvGrpSpPr>
          <p:cNvPr id="6" name="Group 6">
            <a:extLst>
              <a:ext uri="{FF2B5EF4-FFF2-40B4-BE49-F238E27FC236}">
                <a16:creationId xmlns:a16="http://schemas.microsoft.com/office/drawing/2014/main" id="{0071F3CB-DE6C-EE38-2480-F3CEBBBF255F}"/>
              </a:ext>
            </a:extLst>
          </p:cNvPr>
          <p:cNvGrpSpPr/>
          <p:nvPr/>
        </p:nvGrpSpPr>
        <p:grpSpPr>
          <a:xfrm>
            <a:off x="10111715" y="2838646"/>
            <a:ext cx="3657600" cy="2304288"/>
            <a:chOff x="1921235" y="573448"/>
            <a:chExt cx="4901257" cy="2990059"/>
          </a:xfrm>
        </p:grpSpPr>
        <p:pic>
          <p:nvPicPr>
            <p:cNvPr id="7" name="Picture 7">
              <a:extLst>
                <a:ext uri="{FF2B5EF4-FFF2-40B4-BE49-F238E27FC236}">
                  <a16:creationId xmlns:a16="http://schemas.microsoft.com/office/drawing/2014/main" id="{5914D759-B641-EAAD-A1C6-846468B94C35}"/>
                </a:ext>
              </a:extLst>
            </p:cNvPr>
            <p:cNvPicPr>
              <a:picLocks noChangeAspect="1"/>
            </p:cNvPicPr>
            <p:nvPr/>
          </p:nvPicPr>
          <p:blipFill>
            <a:blip r:embed="rId5"/>
            <a:srcRect t="4302" b="4302"/>
            <a:stretch>
              <a:fillRect/>
            </a:stretch>
          </p:blipFill>
          <p:spPr>
            <a:xfrm>
              <a:off x="1921235" y="573448"/>
              <a:ext cx="4901257" cy="2990059"/>
            </a:xfrm>
            <a:prstGeom prst="rect">
              <a:avLst/>
            </a:prstGeom>
          </p:spPr>
        </p:pic>
      </p:grpSp>
      <p:grpSp>
        <p:nvGrpSpPr>
          <p:cNvPr id="8" name="Group 8">
            <a:extLst>
              <a:ext uri="{FF2B5EF4-FFF2-40B4-BE49-F238E27FC236}">
                <a16:creationId xmlns:a16="http://schemas.microsoft.com/office/drawing/2014/main" id="{4C5020BF-F38B-E953-3541-509C9BD35564}"/>
              </a:ext>
            </a:extLst>
          </p:cNvPr>
          <p:cNvGrpSpPr/>
          <p:nvPr/>
        </p:nvGrpSpPr>
        <p:grpSpPr>
          <a:xfrm>
            <a:off x="4265307" y="6545039"/>
            <a:ext cx="3636988" cy="2337413"/>
            <a:chOff x="-8966364" y="475605"/>
            <a:chExt cx="5036202" cy="3072383"/>
          </a:xfrm>
        </p:grpSpPr>
        <p:pic>
          <p:nvPicPr>
            <p:cNvPr id="9" name="Picture 9">
              <a:extLst>
                <a:ext uri="{FF2B5EF4-FFF2-40B4-BE49-F238E27FC236}">
                  <a16:creationId xmlns:a16="http://schemas.microsoft.com/office/drawing/2014/main" id="{E5B68249-D7F4-ADAD-343A-F6E5AA1074E8}"/>
                </a:ext>
              </a:extLst>
            </p:cNvPr>
            <p:cNvPicPr>
              <a:picLocks noChangeAspect="1"/>
            </p:cNvPicPr>
            <p:nvPr/>
          </p:nvPicPr>
          <p:blipFill>
            <a:blip r:embed="rId6"/>
            <a:srcRect t="4216" b="4216"/>
            <a:stretch>
              <a:fillRect/>
            </a:stretch>
          </p:blipFill>
          <p:spPr>
            <a:xfrm>
              <a:off x="-8966364" y="475605"/>
              <a:ext cx="5036202" cy="3072383"/>
            </a:xfrm>
            <a:prstGeom prst="rect">
              <a:avLst/>
            </a:prstGeom>
          </p:spPr>
        </p:pic>
      </p:grpSp>
      <p:grpSp>
        <p:nvGrpSpPr>
          <p:cNvPr id="10" name="Group 10">
            <a:extLst>
              <a:ext uri="{FF2B5EF4-FFF2-40B4-BE49-F238E27FC236}">
                <a16:creationId xmlns:a16="http://schemas.microsoft.com/office/drawing/2014/main" id="{74EB95EA-7755-3B07-5792-E2013E271C33}"/>
              </a:ext>
            </a:extLst>
          </p:cNvPr>
          <p:cNvGrpSpPr/>
          <p:nvPr/>
        </p:nvGrpSpPr>
        <p:grpSpPr>
          <a:xfrm>
            <a:off x="4244695" y="5143500"/>
            <a:ext cx="3657600" cy="937947"/>
            <a:chOff x="0" y="-87835"/>
            <a:chExt cx="1215572" cy="247031"/>
          </a:xfrm>
        </p:grpSpPr>
        <p:sp>
          <p:nvSpPr>
            <p:cNvPr id="11" name="Freeform 11">
              <a:extLst>
                <a:ext uri="{FF2B5EF4-FFF2-40B4-BE49-F238E27FC236}">
                  <a16:creationId xmlns:a16="http://schemas.microsoft.com/office/drawing/2014/main" id="{5F00766E-9062-5113-E263-80FC8B066312}"/>
                </a:ext>
              </a:extLst>
            </p:cNvPr>
            <p:cNvSpPr/>
            <p:nvPr/>
          </p:nvSpPr>
          <p:spPr>
            <a:xfrm>
              <a:off x="0" y="-87835"/>
              <a:ext cx="1215572" cy="159196"/>
            </a:xfrm>
            <a:custGeom>
              <a:avLst/>
              <a:gdLst/>
              <a:ahLst/>
              <a:cxnLst/>
              <a:rect l="l" t="t" r="r" b="b"/>
              <a:pathLst>
                <a:path w="1215572" h="159196">
                  <a:moveTo>
                    <a:pt x="0" y="0"/>
                  </a:moveTo>
                  <a:lnTo>
                    <a:pt x="1215572" y="0"/>
                  </a:lnTo>
                  <a:lnTo>
                    <a:pt x="1215572" y="159196"/>
                  </a:lnTo>
                  <a:lnTo>
                    <a:pt x="0" y="159196"/>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dirty="0"/>
            </a:p>
          </p:txBody>
        </p:sp>
        <p:sp>
          <p:nvSpPr>
            <p:cNvPr id="12" name="TextBox 12">
              <a:extLst>
                <a:ext uri="{FF2B5EF4-FFF2-40B4-BE49-F238E27FC236}">
                  <a16:creationId xmlns:a16="http://schemas.microsoft.com/office/drawing/2014/main" id="{6F9EE6AC-BF32-5AE0-9E69-1C3999D42C4F}"/>
                </a:ext>
              </a:extLst>
            </p:cNvPr>
            <p:cNvSpPr txBox="1"/>
            <p:nvPr/>
          </p:nvSpPr>
          <p:spPr>
            <a:xfrm>
              <a:off x="0" y="-38100"/>
              <a:ext cx="1215572" cy="197296"/>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A799C6F7-B3D5-FA6B-8434-845544BEDF22}"/>
              </a:ext>
            </a:extLst>
          </p:cNvPr>
          <p:cNvSpPr txBox="1"/>
          <p:nvPr/>
        </p:nvSpPr>
        <p:spPr>
          <a:xfrm>
            <a:off x="3029012" y="933450"/>
            <a:ext cx="12229976" cy="951333"/>
          </a:xfrm>
          <a:prstGeom prst="rect">
            <a:avLst/>
          </a:prstGeom>
        </p:spPr>
        <p:txBody>
          <a:bodyPr lIns="0" tIns="0" rIns="0" bIns="0" rtlCol="0" anchor="t">
            <a:spAutoFit/>
          </a:bodyPr>
          <a:lstStyle/>
          <a:p>
            <a:pPr algn="ctr">
              <a:lnSpc>
                <a:spcPts val="7323"/>
              </a:lnSpc>
            </a:pPr>
            <a:r>
              <a:rPr lang="en-US" sz="6658" b="1" dirty="0">
                <a:solidFill>
                  <a:srgbClr val="0147A6"/>
                </a:solidFill>
                <a:latin typeface="Big Shoulders Display Bold"/>
                <a:ea typeface="Big Shoulders Display Bold"/>
                <a:cs typeface="Big Shoulders Display Bold"/>
                <a:sym typeface="Big Shoulders Display Bold"/>
              </a:rPr>
              <a:t>RESEARCH OBJECTIVES</a:t>
            </a:r>
          </a:p>
        </p:txBody>
      </p:sp>
      <p:sp>
        <p:nvSpPr>
          <p:cNvPr id="21" name="TextBox 21">
            <a:extLst>
              <a:ext uri="{FF2B5EF4-FFF2-40B4-BE49-F238E27FC236}">
                <a16:creationId xmlns:a16="http://schemas.microsoft.com/office/drawing/2014/main" id="{9AB8C067-8129-E92C-E2B0-A8C4C7B0F72B}"/>
              </a:ext>
            </a:extLst>
          </p:cNvPr>
          <p:cNvSpPr txBox="1"/>
          <p:nvPr/>
        </p:nvSpPr>
        <p:spPr>
          <a:xfrm>
            <a:off x="4085384" y="5330473"/>
            <a:ext cx="3976221" cy="261204"/>
          </a:xfrm>
          <a:prstGeom prst="rect">
            <a:avLst/>
          </a:prstGeom>
        </p:spPr>
        <p:txBody>
          <a:bodyPr wrap="square" lIns="0" tIns="0" rIns="0" bIns="0" rtlCol="0" anchor="t">
            <a:spAutoFit/>
          </a:bodyPr>
          <a:lstStyle/>
          <a:p>
            <a:pPr algn="ctr">
              <a:lnSpc>
                <a:spcPts val="2149"/>
              </a:lnSpc>
              <a:spcBef>
                <a:spcPct val="0"/>
              </a:spcBef>
            </a:pPr>
            <a:r>
              <a:rPr lang="en-US" sz="1535" b="1" dirty="0">
                <a:solidFill>
                  <a:srgbClr val="FFFFFF"/>
                </a:solidFill>
                <a:latin typeface="Garet Bold"/>
                <a:ea typeface="Garet Bold"/>
                <a:cs typeface="Garet Bold"/>
                <a:sym typeface="Garet Bold"/>
              </a:rPr>
              <a:t>Predictive Accuracy</a:t>
            </a:r>
          </a:p>
        </p:txBody>
      </p:sp>
      <p:grpSp>
        <p:nvGrpSpPr>
          <p:cNvPr id="23" name="Group 23">
            <a:extLst>
              <a:ext uri="{FF2B5EF4-FFF2-40B4-BE49-F238E27FC236}">
                <a16:creationId xmlns:a16="http://schemas.microsoft.com/office/drawing/2014/main" id="{90FF0219-F842-B080-3127-C9214CAF913A}"/>
              </a:ext>
            </a:extLst>
          </p:cNvPr>
          <p:cNvGrpSpPr/>
          <p:nvPr/>
        </p:nvGrpSpPr>
        <p:grpSpPr>
          <a:xfrm>
            <a:off x="4244695" y="8882452"/>
            <a:ext cx="3657600" cy="604448"/>
            <a:chOff x="0" y="0"/>
            <a:chExt cx="1215572" cy="159196"/>
          </a:xfrm>
        </p:grpSpPr>
        <p:sp>
          <p:nvSpPr>
            <p:cNvPr id="24" name="Freeform 24">
              <a:extLst>
                <a:ext uri="{FF2B5EF4-FFF2-40B4-BE49-F238E27FC236}">
                  <a16:creationId xmlns:a16="http://schemas.microsoft.com/office/drawing/2014/main" id="{2448011E-EE99-7BA9-06FF-AFDD8DCEBDDB}"/>
                </a:ext>
              </a:extLst>
            </p:cNvPr>
            <p:cNvSpPr/>
            <p:nvPr/>
          </p:nvSpPr>
          <p:spPr>
            <a:xfrm>
              <a:off x="0" y="0"/>
              <a:ext cx="1215572" cy="159196"/>
            </a:xfrm>
            <a:custGeom>
              <a:avLst/>
              <a:gdLst/>
              <a:ahLst/>
              <a:cxnLst/>
              <a:rect l="l" t="t" r="r" b="b"/>
              <a:pathLst>
                <a:path w="1215572" h="159196">
                  <a:moveTo>
                    <a:pt x="0" y="0"/>
                  </a:moveTo>
                  <a:lnTo>
                    <a:pt x="1215572" y="0"/>
                  </a:lnTo>
                  <a:lnTo>
                    <a:pt x="1215572" y="159196"/>
                  </a:lnTo>
                  <a:lnTo>
                    <a:pt x="0" y="159196"/>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25" name="TextBox 25">
              <a:extLst>
                <a:ext uri="{FF2B5EF4-FFF2-40B4-BE49-F238E27FC236}">
                  <a16:creationId xmlns:a16="http://schemas.microsoft.com/office/drawing/2014/main" id="{ECF79E0D-E53B-7F0F-79B2-7F5A7A9D8BBA}"/>
                </a:ext>
              </a:extLst>
            </p:cNvPr>
            <p:cNvSpPr txBox="1"/>
            <p:nvPr/>
          </p:nvSpPr>
          <p:spPr>
            <a:xfrm>
              <a:off x="0" y="-38100"/>
              <a:ext cx="1215572" cy="197296"/>
            </a:xfrm>
            <a:prstGeom prst="rect">
              <a:avLst/>
            </a:prstGeom>
          </p:spPr>
          <p:txBody>
            <a:bodyPr lIns="50800" tIns="50800" rIns="50800" bIns="50800" rtlCol="0" anchor="ctr"/>
            <a:lstStyle/>
            <a:p>
              <a:pPr algn="ctr">
                <a:lnSpc>
                  <a:spcPts val="2659"/>
                </a:lnSpc>
              </a:pPr>
              <a:endParaRPr/>
            </a:p>
          </p:txBody>
        </p:sp>
      </p:grpSp>
      <p:sp>
        <p:nvSpPr>
          <p:cNvPr id="26" name="TextBox 26">
            <a:extLst>
              <a:ext uri="{FF2B5EF4-FFF2-40B4-BE49-F238E27FC236}">
                <a16:creationId xmlns:a16="http://schemas.microsoft.com/office/drawing/2014/main" id="{8C5F18E1-4526-861C-CF11-55911F8BE895}"/>
              </a:ext>
            </a:extLst>
          </p:cNvPr>
          <p:cNvSpPr txBox="1"/>
          <p:nvPr/>
        </p:nvSpPr>
        <p:spPr>
          <a:xfrm>
            <a:off x="4904615" y="9039787"/>
            <a:ext cx="2611654" cy="261204"/>
          </a:xfrm>
          <a:prstGeom prst="rect">
            <a:avLst/>
          </a:prstGeom>
        </p:spPr>
        <p:txBody>
          <a:bodyPr wrap="square" lIns="0" tIns="0" rIns="0" bIns="0" rtlCol="0" anchor="t">
            <a:spAutoFit/>
          </a:bodyPr>
          <a:lstStyle/>
          <a:p>
            <a:pPr algn="ctr">
              <a:lnSpc>
                <a:spcPts val="2149"/>
              </a:lnSpc>
              <a:spcBef>
                <a:spcPct val="0"/>
              </a:spcBef>
            </a:pPr>
            <a:r>
              <a:rPr lang="en-US" sz="1535" b="1" dirty="0">
                <a:solidFill>
                  <a:srgbClr val="FFFFFF"/>
                </a:solidFill>
                <a:latin typeface="Garet Bold"/>
                <a:ea typeface="Garet Bold"/>
                <a:cs typeface="Garet Bold"/>
                <a:sym typeface="Garet Bold"/>
              </a:rPr>
              <a:t>Interpretability</a:t>
            </a:r>
          </a:p>
        </p:txBody>
      </p:sp>
      <p:sp>
        <p:nvSpPr>
          <p:cNvPr id="27" name="Freeform 27">
            <a:extLst>
              <a:ext uri="{FF2B5EF4-FFF2-40B4-BE49-F238E27FC236}">
                <a16:creationId xmlns:a16="http://schemas.microsoft.com/office/drawing/2014/main" id="{6815DE87-9442-C48E-6404-C70D6E8B0556}"/>
              </a:ext>
            </a:extLst>
          </p:cNvPr>
          <p:cNvSpPr/>
          <p:nvPr/>
        </p:nvSpPr>
        <p:spPr>
          <a:xfrm>
            <a:off x="659814"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28" name="Freeform 28">
            <a:extLst>
              <a:ext uri="{FF2B5EF4-FFF2-40B4-BE49-F238E27FC236}">
                <a16:creationId xmlns:a16="http://schemas.microsoft.com/office/drawing/2014/main" id="{3A6BA94C-19B2-2A79-0EA2-927356D0ED96}"/>
              </a:ext>
            </a:extLst>
          </p:cNvPr>
          <p:cNvSpPr/>
          <p:nvPr/>
        </p:nvSpPr>
        <p:spPr>
          <a:xfrm>
            <a:off x="17075922"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grpSp>
        <p:nvGrpSpPr>
          <p:cNvPr id="29" name="Group 10">
            <a:extLst>
              <a:ext uri="{FF2B5EF4-FFF2-40B4-BE49-F238E27FC236}">
                <a16:creationId xmlns:a16="http://schemas.microsoft.com/office/drawing/2014/main" id="{5EE54AB6-EF45-D2EC-0AA9-F9560CC90576}"/>
              </a:ext>
            </a:extLst>
          </p:cNvPr>
          <p:cNvGrpSpPr/>
          <p:nvPr/>
        </p:nvGrpSpPr>
        <p:grpSpPr>
          <a:xfrm>
            <a:off x="10110803" y="5142934"/>
            <a:ext cx="3657600" cy="604448"/>
            <a:chOff x="0" y="0"/>
            <a:chExt cx="1215572" cy="159196"/>
          </a:xfrm>
        </p:grpSpPr>
        <p:sp>
          <p:nvSpPr>
            <p:cNvPr id="30" name="Freeform 11">
              <a:extLst>
                <a:ext uri="{FF2B5EF4-FFF2-40B4-BE49-F238E27FC236}">
                  <a16:creationId xmlns:a16="http://schemas.microsoft.com/office/drawing/2014/main" id="{71957577-03B4-8F2B-E8A9-1A795C27B299}"/>
                </a:ext>
              </a:extLst>
            </p:cNvPr>
            <p:cNvSpPr/>
            <p:nvPr/>
          </p:nvSpPr>
          <p:spPr>
            <a:xfrm>
              <a:off x="0" y="0"/>
              <a:ext cx="1215572" cy="159196"/>
            </a:xfrm>
            <a:custGeom>
              <a:avLst/>
              <a:gdLst/>
              <a:ahLst/>
              <a:cxnLst/>
              <a:rect l="l" t="t" r="r" b="b"/>
              <a:pathLst>
                <a:path w="1215572" h="159196">
                  <a:moveTo>
                    <a:pt x="0" y="0"/>
                  </a:moveTo>
                  <a:lnTo>
                    <a:pt x="1215572" y="0"/>
                  </a:lnTo>
                  <a:lnTo>
                    <a:pt x="1215572" y="159196"/>
                  </a:lnTo>
                  <a:lnTo>
                    <a:pt x="0" y="159196"/>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31" name="TextBox 12">
              <a:extLst>
                <a:ext uri="{FF2B5EF4-FFF2-40B4-BE49-F238E27FC236}">
                  <a16:creationId xmlns:a16="http://schemas.microsoft.com/office/drawing/2014/main" id="{AAE50942-06AC-86DA-E649-AD4E127FA3FE}"/>
                </a:ext>
              </a:extLst>
            </p:cNvPr>
            <p:cNvSpPr txBox="1"/>
            <p:nvPr/>
          </p:nvSpPr>
          <p:spPr>
            <a:xfrm>
              <a:off x="0" y="-38100"/>
              <a:ext cx="1215572" cy="197296"/>
            </a:xfrm>
            <a:prstGeom prst="rect">
              <a:avLst/>
            </a:prstGeom>
          </p:spPr>
          <p:txBody>
            <a:bodyPr lIns="50800" tIns="50800" rIns="50800" bIns="50800" rtlCol="0" anchor="ctr"/>
            <a:lstStyle/>
            <a:p>
              <a:pPr algn="ctr">
                <a:lnSpc>
                  <a:spcPts val="2659"/>
                </a:lnSpc>
              </a:pPr>
              <a:endParaRPr/>
            </a:p>
          </p:txBody>
        </p:sp>
      </p:grpSp>
      <p:sp>
        <p:nvSpPr>
          <p:cNvPr id="32" name="TextBox 21">
            <a:extLst>
              <a:ext uri="{FF2B5EF4-FFF2-40B4-BE49-F238E27FC236}">
                <a16:creationId xmlns:a16="http://schemas.microsoft.com/office/drawing/2014/main" id="{CB3EBFEA-A936-A07D-AE32-15C7037DFBF4}"/>
              </a:ext>
            </a:extLst>
          </p:cNvPr>
          <p:cNvSpPr txBox="1"/>
          <p:nvPr/>
        </p:nvSpPr>
        <p:spPr>
          <a:xfrm>
            <a:off x="9947398" y="5314556"/>
            <a:ext cx="3976221" cy="261204"/>
          </a:xfrm>
          <a:prstGeom prst="rect">
            <a:avLst/>
          </a:prstGeom>
        </p:spPr>
        <p:txBody>
          <a:bodyPr wrap="square" lIns="0" tIns="0" rIns="0" bIns="0" rtlCol="0" anchor="t">
            <a:spAutoFit/>
          </a:bodyPr>
          <a:lstStyle/>
          <a:p>
            <a:pPr algn="ctr">
              <a:lnSpc>
                <a:spcPts val="2149"/>
              </a:lnSpc>
              <a:spcBef>
                <a:spcPct val="0"/>
              </a:spcBef>
            </a:pPr>
            <a:r>
              <a:rPr lang="en-US" sz="1535" b="1" dirty="0">
                <a:solidFill>
                  <a:srgbClr val="FFFFFF"/>
                </a:solidFill>
                <a:latin typeface="Garet Bold"/>
                <a:ea typeface="Garet Bold"/>
                <a:cs typeface="Garet Bold"/>
                <a:sym typeface="Garet Bold"/>
              </a:rPr>
              <a:t>Bias Mitigation</a:t>
            </a:r>
          </a:p>
        </p:txBody>
      </p:sp>
      <p:grpSp>
        <p:nvGrpSpPr>
          <p:cNvPr id="33" name="Group 8">
            <a:extLst>
              <a:ext uri="{FF2B5EF4-FFF2-40B4-BE49-F238E27FC236}">
                <a16:creationId xmlns:a16="http://schemas.microsoft.com/office/drawing/2014/main" id="{2A72745C-4994-7F2B-136F-0BF9DC463584}"/>
              </a:ext>
            </a:extLst>
          </p:cNvPr>
          <p:cNvGrpSpPr/>
          <p:nvPr/>
        </p:nvGrpSpPr>
        <p:grpSpPr>
          <a:xfrm>
            <a:off x="10131415" y="6525270"/>
            <a:ext cx="3636988" cy="2337413"/>
            <a:chOff x="-8966364" y="475605"/>
            <a:chExt cx="5036202" cy="3072383"/>
          </a:xfrm>
        </p:grpSpPr>
        <p:pic>
          <p:nvPicPr>
            <p:cNvPr id="34" name="Picture 9">
              <a:extLst>
                <a:ext uri="{FF2B5EF4-FFF2-40B4-BE49-F238E27FC236}">
                  <a16:creationId xmlns:a16="http://schemas.microsoft.com/office/drawing/2014/main" id="{86117C48-0536-75DE-59FD-2A8DA6CDB864}"/>
                </a:ext>
              </a:extLst>
            </p:cNvPr>
            <p:cNvPicPr>
              <a:picLocks noChangeAspect="1"/>
            </p:cNvPicPr>
            <p:nvPr/>
          </p:nvPicPr>
          <p:blipFill>
            <a:blip r:embed="rId6"/>
            <a:srcRect t="4216" b="4216"/>
            <a:stretch>
              <a:fillRect/>
            </a:stretch>
          </p:blipFill>
          <p:spPr>
            <a:xfrm>
              <a:off x="-8966364" y="475605"/>
              <a:ext cx="5036202" cy="3072383"/>
            </a:xfrm>
            <a:prstGeom prst="rect">
              <a:avLst/>
            </a:prstGeom>
          </p:spPr>
        </p:pic>
      </p:grpSp>
      <p:grpSp>
        <p:nvGrpSpPr>
          <p:cNvPr id="35" name="Group 23">
            <a:extLst>
              <a:ext uri="{FF2B5EF4-FFF2-40B4-BE49-F238E27FC236}">
                <a16:creationId xmlns:a16="http://schemas.microsoft.com/office/drawing/2014/main" id="{6B0748D4-876D-420B-CB95-D9CC5778A6D0}"/>
              </a:ext>
            </a:extLst>
          </p:cNvPr>
          <p:cNvGrpSpPr/>
          <p:nvPr/>
        </p:nvGrpSpPr>
        <p:grpSpPr>
          <a:xfrm>
            <a:off x="10110803" y="8862683"/>
            <a:ext cx="3657600" cy="604448"/>
            <a:chOff x="0" y="0"/>
            <a:chExt cx="1215572" cy="159196"/>
          </a:xfrm>
        </p:grpSpPr>
        <p:sp>
          <p:nvSpPr>
            <p:cNvPr id="36" name="Freeform 24">
              <a:extLst>
                <a:ext uri="{FF2B5EF4-FFF2-40B4-BE49-F238E27FC236}">
                  <a16:creationId xmlns:a16="http://schemas.microsoft.com/office/drawing/2014/main" id="{2B545DD4-19F1-A1EA-ECDA-D62CD59F93F8}"/>
                </a:ext>
              </a:extLst>
            </p:cNvPr>
            <p:cNvSpPr/>
            <p:nvPr/>
          </p:nvSpPr>
          <p:spPr>
            <a:xfrm>
              <a:off x="0" y="0"/>
              <a:ext cx="1215572" cy="159196"/>
            </a:xfrm>
            <a:custGeom>
              <a:avLst/>
              <a:gdLst/>
              <a:ahLst/>
              <a:cxnLst/>
              <a:rect l="l" t="t" r="r" b="b"/>
              <a:pathLst>
                <a:path w="1215572" h="159196">
                  <a:moveTo>
                    <a:pt x="0" y="0"/>
                  </a:moveTo>
                  <a:lnTo>
                    <a:pt x="1215572" y="0"/>
                  </a:lnTo>
                  <a:lnTo>
                    <a:pt x="1215572" y="159196"/>
                  </a:lnTo>
                  <a:lnTo>
                    <a:pt x="0" y="159196"/>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37" name="TextBox 25">
              <a:extLst>
                <a:ext uri="{FF2B5EF4-FFF2-40B4-BE49-F238E27FC236}">
                  <a16:creationId xmlns:a16="http://schemas.microsoft.com/office/drawing/2014/main" id="{45EA1EEC-9D38-2327-BAD0-AF76570EBD61}"/>
                </a:ext>
              </a:extLst>
            </p:cNvPr>
            <p:cNvSpPr txBox="1"/>
            <p:nvPr/>
          </p:nvSpPr>
          <p:spPr>
            <a:xfrm>
              <a:off x="0" y="-38100"/>
              <a:ext cx="1215572" cy="197296"/>
            </a:xfrm>
            <a:prstGeom prst="rect">
              <a:avLst/>
            </a:prstGeom>
          </p:spPr>
          <p:txBody>
            <a:bodyPr lIns="50800" tIns="50800" rIns="50800" bIns="50800" rtlCol="0" anchor="ctr"/>
            <a:lstStyle/>
            <a:p>
              <a:pPr algn="ctr">
                <a:lnSpc>
                  <a:spcPts val="2659"/>
                </a:lnSpc>
              </a:pPr>
              <a:endParaRPr/>
            </a:p>
          </p:txBody>
        </p:sp>
      </p:grpSp>
      <p:sp>
        <p:nvSpPr>
          <p:cNvPr id="38" name="TextBox 26">
            <a:extLst>
              <a:ext uri="{FF2B5EF4-FFF2-40B4-BE49-F238E27FC236}">
                <a16:creationId xmlns:a16="http://schemas.microsoft.com/office/drawing/2014/main" id="{96772AEE-5377-A945-D07C-2FA1998FC64D}"/>
              </a:ext>
            </a:extLst>
          </p:cNvPr>
          <p:cNvSpPr txBox="1"/>
          <p:nvPr/>
        </p:nvSpPr>
        <p:spPr>
          <a:xfrm>
            <a:off x="10770723" y="9020018"/>
            <a:ext cx="2611654" cy="261204"/>
          </a:xfrm>
          <a:prstGeom prst="rect">
            <a:avLst/>
          </a:prstGeom>
        </p:spPr>
        <p:txBody>
          <a:bodyPr wrap="square" lIns="0" tIns="0" rIns="0" bIns="0" rtlCol="0" anchor="t">
            <a:spAutoFit/>
          </a:bodyPr>
          <a:lstStyle/>
          <a:p>
            <a:pPr algn="ctr">
              <a:lnSpc>
                <a:spcPts val="2149"/>
              </a:lnSpc>
              <a:spcBef>
                <a:spcPct val="0"/>
              </a:spcBef>
            </a:pPr>
            <a:r>
              <a:rPr lang="en-US" sz="1535" b="1" dirty="0">
                <a:solidFill>
                  <a:srgbClr val="FFFFFF"/>
                </a:solidFill>
                <a:latin typeface="Garet Bold"/>
                <a:ea typeface="Garet Bold"/>
                <a:cs typeface="Garet Bold"/>
                <a:sym typeface="Garet Bold"/>
              </a:rPr>
              <a:t>Ethical AI</a:t>
            </a:r>
          </a:p>
        </p:txBody>
      </p:sp>
    </p:spTree>
    <p:extLst>
      <p:ext uri="{BB962C8B-B14F-4D97-AF65-F5344CB8AC3E}">
        <p14:creationId xmlns:p14="http://schemas.microsoft.com/office/powerpoint/2010/main" val="1343336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94579" y="1531534"/>
            <a:ext cx="8340626" cy="7223933"/>
            <a:chOff x="0" y="0"/>
            <a:chExt cx="2196708" cy="1902600"/>
          </a:xfrm>
        </p:grpSpPr>
        <p:sp>
          <p:nvSpPr>
            <p:cNvPr id="3" name="Freeform 3"/>
            <p:cNvSpPr/>
            <p:nvPr/>
          </p:nvSpPr>
          <p:spPr>
            <a:xfrm>
              <a:off x="0" y="0"/>
              <a:ext cx="2196708" cy="1902600"/>
            </a:xfrm>
            <a:custGeom>
              <a:avLst/>
              <a:gdLst/>
              <a:ahLst/>
              <a:cxnLst/>
              <a:rect l="l" t="t" r="r" b="b"/>
              <a:pathLst>
                <a:path w="2196708" h="1902600">
                  <a:moveTo>
                    <a:pt x="0" y="0"/>
                  </a:moveTo>
                  <a:lnTo>
                    <a:pt x="2196708" y="0"/>
                  </a:lnTo>
                  <a:lnTo>
                    <a:pt x="2196708" y="1902600"/>
                  </a:lnTo>
                  <a:lnTo>
                    <a:pt x="0" y="1902600"/>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4" name="TextBox 4"/>
            <p:cNvSpPr txBox="1"/>
            <p:nvPr/>
          </p:nvSpPr>
          <p:spPr>
            <a:xfrm>
              <a:off x="0" y="-38100"/>
              <a:ext cx="2196708" cy="19407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V="1">
            <a:off x="-930793" y="-391642"/>
            <a:ext cx="8478097" cy="6125425"/>
          </a:xfrm>
          <a:custGeom>
            <a:avLst/>
            <a:gdLst/>
            <a:ahLst/>
            <a:cxnLst/>
            <a:rect l="l" t="t" r="r" b="b"/>
            <a:pathLst>
              <a:path w="8478097" h="6125425">
                <a:moveTo>
                  <a:pt x="0" y="6125425"/>
                </a:moveTo>
                <a:lnTo>
                  <a:pt x="8478097" y="6125425"/>
                </a:lnTo>
                <a:lnTo>
                  <a:pt x="8478097" y="0"/>
                </a:lnTo>
                <a:lnTo>
                  <a:pt x="0" y="0"/>
                </a:lnTo>
                <a:lnTo>
                  <a:pt x="0" y="6125425"/>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6" name="Group 6"/>
          <p:cNvGrpSpPr/>
          <p:nvPr/>
        </p:nvGrpSpPr>
        <p:grpSpPr>
          <a:xfrm>
            <a:off x="6272386" y="0"/>
            <a:ext cx="5743228" cy="10287000"/>
            <a:chOff x="0" y="0"/>
            <a:chExt cx="7657637" cy="13716000"/>
          </a:xfrm>
        </p:grpSpPr>
        <p:pic>
          <p:nvPicPr>
            <p:cNvPr id="7" name="Picture 7"/>
            <p:cNvPicPr>
              <a:picLocks noChangeAspect="1"/>
            </p:cNvPicPr>
            <p:nvPr/>
          </p:nvPicPr>
          <p:blipFill>
            <a:blip r:embed="rId4"/>
            <a:srcRect l="23038" r="39695"/>
            <a:stretch>
              <a:fillRect/>
            </a:stretch>
          </p:blipFill>
          <p:spPr>
            <a:xfrm>
              <a:off x="0" y="0"/>
              <a:ext cx="7657637" cy="13716000"/>
            </a:xfrm>
            <a:prstGeom prst="rect">
              <a:avLst/>
            </a:prstGeom>
          </p:spPr>
        </p:pic>
      </p:grpSp>
      <p:sp>
        <p:nvSpPr>
          <p:cNvPr id="8" name="TextBox 8"/>
          <p:cNvSpPr txBox="1"/>
          <p:nvPr/>
        </p:nvSpPr>
        <p:spPr>
          <a:xfrm>
            <a:off x="1028700" y="1588684"/>
            <a:ext cx="4559110" cy="2799183"/>
          </a:xfrm>
          <a:prstGeom prst="rect">
            <a:avLst/>
          </a:prstGeom>
        </p:spPr>
        <p:txBody>
          <a:bodyPr lIns="0" tIns="0" rIns="0" bIns="0" rtlCol="0" anchor="t">
            <a:spAutoFit/>
          </a:bodyPr>
          <a:lstStyle/>
          <a:p>
            <a:pPr algn="l">
              <a:lnSpc>
                <a:spcPts val="7323"/>
              </a:lnSpc>
            </a:pPr>
            <a:r>
              <a:rPr lang="en-US" sz="6658" b="1">
                <a:solidFill>
                  <a:srgbClr val="0147A6"/>
                </a:solidFill>
                <a:latin typeface="Big Shoulders Display Bold"/>
                <a:ea typeface="Big Shoulders Display Bold"/>
                <a:cs typeface="Big Shoulders Display Bold"/>
                <a:sym typeface="Big Shoulders Display Bold"/>
              </a:rPr>
              <a:t>PERSONALIZED RECRUITMENT APPROACH</a:t>
            </a:r>
          </a:p>
        </p:txBody>
      </p:sp>
      <p:sp>
        <p:nvSpPr>
          <p:cNvPr id="9" name="TextBox 9"/>
          <p:cNvSpPr txBox="1"/>
          <p:nvPr/>
        </p:nvSpPr>
        <p:spPr>
          <a:xfrm>
            <a:off x="1028700" y="4943675"/>
            <a:ext cx="4087410" cy="3577900"/>
          </a:xfrm>
          <a:prstGeom prst="rect">
            <a:avLst/>
          </a:prstGeom>
        </p:spPr>
        <p:txBody>
          <a:bodyPr lIns="0" tIns="0" rIns="0" bIns="0" rtlCol="0" anchor="t">
            <a:spAutoFit/>
          </a:bodyPr>
          <a:lstStyle/>
          <a:p>
            <a:pPr algn="l">
              <a:lnSpc>
                <a:spcPts val="3189"/>
              </a:lnSpc>
              <a:spcBef>
                <a:spcPct val="0"/>
              </a:spcBef>
            </a:pPr>
            <a:r>
              <a:rPr lang="en-US" sz="2278">
                <a:solidFill>
                  <a:srgbClr val="000000"/>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10" name="Freeform 10"/>
          <p:cNvSpPr/>
          <p:nvPr/>
        </p:nvSpPr>
        <p:spPr>
          <a:xfrm>
            <a:off x="11473582" y="1936414"/>
            <a:ext cx="1084063" cy="1151727"/>
          </a:xfrm>
          <a:custGeom>
            <a:avLst/>
            <a:gdLst/>
            <a:ahLst/>
            <a:cxnLst/>
            <a:rect l="l" t="t" r="r" b="b"/>
            <a:pathLst>
              <a:path w="1084063" h="1151727">
                <a:moveTo>
                  <a:pt x="0" y="0"/>
                </a:moveTo>
                <a:lnTo>
                  <a:pt x="1084064" y="0"/>
                </a:lnTo>
                <a:lnTo>
                  <a:pt x="1084064" y="1151727"/>
                </a:lnTo>
                <a:lnTo>
                  <a:pt x="0" y="11517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1" name="Freeform 11"/>
          <p:cNvSpPr/>
          <p:nvPr/>
        </p:nvSpPr>
        <p:spPr>
          <a:xfrm>
            <a:off x="11626151" y="2167689"/>
            <a:ext cx="697901" cy="689177"/>
          </a:xfrm>
          <a:custGeom>
            <a:avLst/>
            <a:gdLst/>
            <a:ahLst/>
            <a:cxnLst/>
            <a:rect l="l" t="t" r="r" b="b"/>
            <a:pathLst>
              <a:path w="697901" h="689177">
                <a:moveTo>
                  <a:pt x="0" y="0"/>
                </a:moveTo>
                <a:lnTo>
                  <a:pt x="697901" y="0"/>
                </a:lnTo>
                <a:lnTo>
                  <a:pt x="697901" y="689177"/>
                </a:lnTo>
                <a:lnTo>
                  <a:pt x="0" y="6891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2" name="TextBox 12"/>
          <p:cNvSpPr txBox="1"/>
          <p:nvPr/>
        </p:nvSpPr>
        <p:spPr>
          <a:xfrm>
            <a:off x="12788703" y="2828291"/>
            <a:ext cx="4610982" cy="1639888"/>
          </a:xfrm>
          <a:prstGeom prst="rect">
            <a:avLst/>
          </a:prstGeom>
        </p:spPr>
        <p:txBody>
          <a:bodyPr lIns="0" tIns="0" rIns="0" bIns="0" rtlCol="0" anchor="t">
            <a:spAutoFit/>
          </a:bodyPr>
          <a:lstStyle/>
          <a:p>
            <a:pPr algn="l">
              <a:lnSpc>
                <a:spcPts val="2647"/>
              </a:lnSpc>
              <a:spcBef>
                <a:spcPct val="0"/>
              </a:spcBef>
            </a:pPr>
            <a:r>
              <a:rPr lang="en-US" sz="1891">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a:t>
            </a:r>
          </a:p>
        </p:txBody>
      </p:sp>
      <p:sp>
        <p:nvSpPr>
          <p:cNvPr id="13" name="TextBox 13"/>
          <p:cNvSpPr txBox="1"/>
          <p:nvPr/>
        </p:nvSpPr>
        <p:spPr>
          <a:xfrm>
            <a:off x="12788703" y="1888789"/>
            <a:ext cx="4380669" cy="811521"/>
          </a:xfrm>
          <a:prstGeom prst="rect">
            <a:avLst/>
          </a:prstGeom>
        </p:spPr>
        <p:txBody>
          <a:bodyPr lIns="0" tIns="0" rIns="0" bIns="0" rtlCol="0" anchor="t">
            <a:spAutoFit/>
          </a:bodyPr>
          <a:lstStyle/>
          <a:p>
            <a:pPr algn="l">
              <a:lnSpc>
                <a:spcPts val="3269"/>
              </a:lnSpc>
              <a:spcBef>
                <a:spcPct val="0"/>
              </a:spcBef>
            </a:pPr>
            <a:r>
              <a:rPr lang="en-US" sz="2335" b="1">
                <a:solidFill>
                  <a:srgbClr val="FFFFFF"/>
                </a:solidFill>
                <a:latin typeface="Garet Bold"/>
                <a:ea typeface="Garet Bold"/>
                <a:cs typeface="Garet Bold"/>
                <a:sym typeface="Garet Bold"/>
              </a:rPr>
              <a:t>What is Personalization in Recruitment?</a:t>
            </a:r>
          </a:p>
        </p:txBody>
      </p:sp>
      <p:sp>
        <p:nvSpPr>
          <p:cNvPr id="14" name="Freeform 14"/>
          <p:cNvSpPr/>
          <p:nvPr/>
        </p:nvSpPr>
        <p:spPr>
          <a:xfrm>
            <a:off x="11473582" y="4981775"/>
            <a:ext cx="1084063" cy="1151727"/>
          </a:xfrm>
          <a:custGeom>
            <a:avLst/>
            <a:gdLst/>
            <a:ahLst/>
            <a:cxnLst/>
            <a:rect l="l" t="t" r="r" b="b"/>
            <a:pathLst>
              <a:path w="1084063" h="1151727">
                <a:moveTo>
                  <a:pt x="0" y="0"/>
                </a:moveTo>
                <a:lnTo>
                  <a:pt x="1084064" y="0"/>
                </a:lnTo>
                <a:lnTo>
                  <a:pt x="1084064" y="1151727"/>
                </a:lnTo>
                <a:lnTo>
                  <a:pt x="0" y="11517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5" name="Freeform 15"/>
          <p:cNvSpPr/>
          <p:nvPr/>
        </p:nvSpPr>
        <p:spPr>
          <a:xfrm>
            <a:off x="11626151" y="5213049"/>
            <a:ext cx="697901" cy="689177"/>
          </a:xfrm>
          <a:custGeom>
            <a:avLst/>
            <a:gdLst/>
            <a:ahLst/>
            <a:cxnLst/>
            <a:rect l="l" t="t" r="r" b="b"/>
            <a:pathLst>
              <a:path w="697901" h="689177">
                <a:moveTo>
                  <a:pt x="0" y="0"/>
                </a:moveTo>
                <a:lnTo>
                  <a:pt x="697901" y="0"/>
                </a:lnTo>
                <a:lnTo>
                  <a:pt x="697901" y="689178"/>
                </a:lnTo>
                <a:lnTo>
                  <a:pt x="0" y="6891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6" name="TextBox 16"/>
          <p:cNvSpPr txBox="1"/>
          <p:nvPr/>
        </p:nvSpPr>
        <p:spPr>
          <a:xfrm>
            <a:off x="12788703" y="5705208"/>
            <a:ext cx="4610982" cy="1639888"/>
          </a:xfrm>
          <a:prstGeom prst="rect">
            <a:avLst/>
          </a:prstGeom>
        </p:spPr>
        <p:txBody>
          <a:bodyPr lIns="0" tIns="0" rIns="0" bIns="0" rtlCol="0" anchor="t">
            <a:spAutoFit/>
          </a:bodyPr>
          <a:lstStyle/>
          <a:p>
            <a:pPr algn="l">
              <a:lnSpc>
                <a:spcPts val="2647"/>
              </a:lnSpc>
              <a:spcBef>
                <a:spcPct val="0"/>
              </a:spcBef>
            </a:pPr>
            <a:r>
              <a:rPr lang="en-US" sz="1891">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a:t>
            </a:r>
          </a:p>
        </p:txBody>
      </p:sp>
      <p:sp>
        <p:nvSpPr>
          <p:cNvPr id="17" name="TextBox 17"/>
          <p:cNvSpPr txBox="1"/>
          <p:nvPr/>
        </p:nvSpPr>
        <p:spPr>
          <a:xfrm>
            <a:off x="12788703" y="5165424"/>
            <a:ext cx="3097147" cy="399915"/>
          </a:xfrm>
          <a:prstGeom prst="rect">
            <a:avLst/>
          </a:prstGeom>
        </p:spPr>
        <p:txBody>
          <a:bodyPr lIns="0" tIns="0" rIns="0" bIns="0" rtlCol="0" anchor="t">
            <a:spAutoFit/>
          </a:bodyPr>
          <a:lstStyle/>
          <a:p>
            <a:pPr algn="l">
              <a:lnSpc>
                <a:spcPts val="3269"/>
              </a:lnSpc>
              <a:spcBef>
                <a:spcPct val="0"/>
              </a:spcBef>
            </a:pPr>
            <a:r>
              <a:rPr lang="en-US" sz="2335" b="1">
                <a:solidFill>
                  <a:srgbClr val="FFFFFF"/>
                </a:solidFill>
                <a:latin typeface="Garet Bold"/>
                <a:ea typeface="Garet Bold"/>
                <a:cs typeface="Garet Bold"/>
                <a:sym typeface="Garet Bold"/>
              </a:rPr>
              <a:t>How to Implement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0338670" y="-872996"/>
            <a:ext cx="7140494" cy="8550884"/>
            <a:chOff x="0" y="0"/>
            <a:chExt cx="9520659" cy="11401178"/>
          </a:xfrm>
        </p:grpSpPr>
        <p:pic>
          <p:nvPicPr>
            <p:cNvPr id="3" name="Picture 3"/>
            <p:cNvPicPr>
              <a:picLocks noChangeAspect="1"/>
            </p:cNvPicPr>
            <p:nvPr/>
          </p:nvPicPr>
          <p:blipFill>
            <a:blip r:embed="rId2"/>
            <a:srcRect l="22129" r="22129"/>
            <a:stretch>
              <a:fillRect/>
            </a:stretch>
          </p:blipFill>
          <p:spPr>
            <a:xfrm>
              <a:off x="0" y="0"/>
              <a:ext cx="9520659" cy="11401178"/>
            </a:xfrm>
            <a:prstGeom prst="rect">
              <a:avLst/>
            </a:prstGeom>
          </p:spPr>
        </p:pic>
      </p:grpSp>
      <p:grpSp>
        <p:nvGrpSpPr>
          <p:cNvPr id="4" name="Group 4"/>
          <p:cNvGrpSpPr/>
          <p:nvPr/>
        </p:nvGrpSpPr>
        <p:grpSpPr>
          <a:xfrm>
            <a:off x="10338670" y="7677888"/>
            <a:ext cx="7140494" cy="2609112"/>
            <a:chOff x="0" y="0"/>
            <a:chExt cx="1880624" cy="687174"/>
          </a:xfrm>
        </p:grpSpPr>
        <p:sp>
          <p:nvSpPr>
            <p:cNvPr id="5" name="Freeform 5"/>
            <p:cNvSpPr/>
            <p:nvPr/>
          </p:nvSpPr>
          <p:spPr>
            <a:xfrm>
              <a:off x="0" y="0"/>
              <a:ext cx="1880624" cy="687174"/>
            </a:xfrm>
            <a:custGeom>
              <a:avLst/>
              <a:gdLst/>
              <a:ahLst/>
              <a:cxnLst/>
              <a:rect l="l" t="t" r="r" b="b"/>
              <a:pathLst>
                <a:path w="1880624" h="687174">
                  <a:moveTo>
                    <a:pt x="0" y="0"/>
                  </a:moveTo>
                  <a:lnTo>
                    <a:pt x="1880624" y="0"/>
                  </a:lnTo>
                  <a:lnTo>
                    <a:pt x="1880624" y="687174"/>
                  </a:lnTo>
                  <a:lnTo>
                    <a:pt x="0" y="687174"/>
                  </a:lnTo>
                  <a:close/>
                </a:path>
              </a:pathLst>
            </a:custGeom>
            <a:solidFill>
              <a:srgbClr val="0065EC"/>
            </a:solidFill>
          </p:spPr>
          <p:txBody>
            <a:bodyPr/>
            <a:lstStyle/>
            <a:p>
              <a:endParaRPr lang="en-MY"/>
            </a:p>
          </p:txBody>
        </p:sp>
        <p:sp>
          <p:nvSpPr>
            <p:cNvPr id="6" name="TextBox 6"/>
            <p:cNvSpPr txBox="1"/>
            <p:nvPr/>
          </p:nvSpPr>
          <p:spPr>
            <a:xfrm>
              <a:off x="0" y="-38100"/>
              <a:ext cx="1880624" cy="72527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flipV="1">
            <a:off x="-930793" y="-391642"/>
            <a:ext cx="8478097" cy="6125425"/>
          </a:xfrm>
          <a:custGeom>
            <a:avLst/>
            <a:gdLst/>
            <a:ahLst/>
            <a:cxnLst/>
            <a:rect l="l" t="t" r="r" b="b"/>
            <a:pathLst>
              <a:path w="8478097" h="6125425">
                <a:moveTo>
                  <a:pt x="0" y="6125425"/>
                </a:moveTo>
                <a:lnTo>
                  <a:pt x="8478097" y="6125425"/>
                </a:lnTo>
                <a:lnTo>
                  <a:pt x="8478097" y="0"/>
                </a:lnTo>
                <a:lnTo>
                  <a:pt x="0" y="0"/>
                </a:lnTo>
                <a:lnTo>
                  <a:pt x="0" y="6125425"/>
                </a:lnTo>
                <a:close/>
              </a:path>
            </a:pathLst>
          </a:custGeom>
          <a:blipFill>
            <a:blip r:embed="rId3">
              <a:alphaModFix amt="8999"/>
              <a:extLst>
                <a:ext uri="{96DAC541-7B7A-43D3-8B79-37D633B846F1}">
                  <asvg:svgBlip xmlns:asvg="http://schemas.microsoft.com/office/drawing/2016/SVG/main" r:embed="rId4"/>
                </a:ext>
              </a:extLst>
            </a:blip>
            <a:stretch>
              <a:fillRect/>
            </a:stretch>
          </a:blipFill>
        </p:spPr>
        <p:txBody>
          <a:bodyPr/>
          <a:lstStyle/>
          <a:p>
            <a:endParaRPr lang="en-MY"/>
          </a:p>
        </p:txBody>
      </p:sp>
      <p:sp>
        <p:nvSpPr>
          <p:cNvPr id="8" name="TextBox 8"/>
          <p:cNvSpPr txBox="1"/>
          <p:nvPr/>
        </p:nvSpPr>
        <p:spPr>
          <a:xfrm>
            <a:off x="1028700" y="1136929"/>
            <a:ext cx="5894675" cy="1875258"/>
          </a:xfrm>
          <a:prstGeom prst="rect">
            <a:avLst/>
          </a:prstGeom>
        </p:spPr>
        <p:txBody>
          <a:bodyPr lIns="0" tIns="0" rIns="0" bIns="0" rtlCol="0" anchor="t">
            <a:spAutoFit/>
          </a:bodyPr>
          <a:lstStyle/>
          <a:p>
            <a:pPr algn="l">
              <a:lnSpc>
                <a:spcPts val="7323"/>
              </a:lnSpc>
            </a:pPr>
            <a:r>
              <a:rPr lang="en-US" sz="6658" b="1">
                <a:solidFill>
                  <a:srgbClr val="0147A6"/>
                </a:solidFill>
                <a:latin typeface="Big Shoulders Display Bold"/>
                <a:ea typeface="Big Shoulders Display Bold"/>
                <a:cs typeface="Big Shoulders Display Bold"/>
                <a:sym typeface="Big Shoulders Display Bold"/>
              </a:rPr>
              <a:t>FUTURE OUTLOOK: 2025 AND BEYOND</a:t>
            </a:r>
          </a:p>
        </p:txBody>
      </p:sp>
      <p:sp>
        <p:nvSpPr>
          <p:cNvPr id="9" name="TextBox 9"/>
          <p:cNvSpPr txBox="1"/>
          <p:nvPr/>
        </p:nvSpPr>
        <p:spPr>
          <a:xfrm>
            <a:off x="10687096" y="7960682"/>
            <a:ext cx="6443642" cy="1839879"/>
          </a:xfrm>
          <a:prstGeom prst="rect">
            <a:avLst/>
          </a:prstGeom>
        </p:spPr>
        <p:txBody>
          <a:bodyPr lIns="0" tIns="0" rIns="0" bIns="0" rtlCol="0" anchor="t">
            <a:spAutoFit/>
          </a:bodyPr>
          <a:lstStyle/>
          <a:p>
            <a:pPr algn="ctr">
              <a:lnSpc>
                <a:spcPts val="2943"/>
              </a:lnSpc>
              <a:spcBef>
                <a:spcPct val="0"/>
              </a:spcBef>
            </a:pPr>
            <a:r>
              <a:rPr lang="en-US" sz="2102">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grpSp>
        <p:nvGrpSpPr>
          <p:cNvPr id="10" name="Group 10"/>
          <p:cNvGrpSpPr/>
          <p:nvPr/>
        </p:nvGrpSpPr>
        <p:grpSpPr>
          <a:xfrm>
            <a:off x="1028700" y="3411425"/>
            <a:ext cx="8523758" cy="1726686"/>
            <a:chOff x="0" y="0"/>
            <a:chExt cx="2244940" cy="454765"/>
          </a:xfrm>
        </p:grpSpPr>
        <p:sp>
          <p:nvSpPr>
            <p:cNvPr id="11" name="Freeform 11"/>
            <p:cNvSpPr/>
            <p:nvPr/>
          </p:nvSpPr>
          <p:spPr>
            <a:xfrm>
              <a:off x="0" y="0"/>
              <a:ext cx="2244940" cy="454765"/>
            </a:xfrm>
            <a:custGeom>
              <a:avLst/>
              <a:gdLst/>
              <a:ahLst/>
              <a:cxnLst/>
              <a:rect l="l" t="t" r="r" b="b"/>
              <a:pathLst>
                <a:path w="2244940" h="454765">
                  <a:moveTo>
                    <a:pt x="0" y="0"/>
                  </a:moveTo>
                  <a:lnTo>
                    <a:pt x="2244940" y="0"/>
                  </a:lnTo>
                  <a:lnTo>
                    <a:pt x="2244940" y="454765"/>
                  </a:lnTo>
                  <a:lnTo>
                    <a:pt x="0" y="454765"/>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2" name="TextBox 12"/>
            <p:cNvSpPr txBox="1"/>
            <p:nvPr/>
          </p:nvSpPr>
          <p:spPr>
            <a:xfrm>
              <a:off x="0" y="-38100"/>
              <a:ext cx="2244940" cy="49286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028700" y="5614871"/>
            <a:ext cx="8523758" cy="1726686"/>
            <a:chOff x="0" y="0"/>
            <a:chExt cx="2244940" cy="454765"/>
          </a:xfrm>
        </p:grpSpPr>
        <p:sp>
          <p:nvSpPr>
            <p:cNvPr id="14" name="Freeform 14"/>
            <p:cNvSpPr/>
            <p:nvPr/>
          </p:nvSpPr>
          <p:spPr>
            <a:xfrm>
              <a:off x="0" y="0"/>
              <a:ext cx="2244940" cy="454765"/>
            </a:xfrm>
            <a:custGeom>
              <a:avLst/>
              <a:gdLst/>
              <a:ahLst/>
              <a:cxnLst/>
              <a:rect l="l" t="t" r="r" b="b"/>
              <a:pathLst>
                <a:path w="2244940" h="454765">
                  <a:moveTo>
                    <a:pt x="0" y="0"/>
                  </a:moveTo>
                  <a:lnTo>
                    <a:pt x="2244940" y="0"/>
                  </a:lnTo>
                  <a:lnTo>
                    <a:pt x="2244940" y="454765"/>
                  </a:lnTo>
                  <a:lnTo>
                    <a:pt x="0" y="454765"/>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5" name="TextBox 15"/>
            <p:cNvSpPr txBox="1"/>
            <p:nvPr/>
          </p:nvSpPr>
          <p:spPr>
            <a:xfrm>
              <a:off x="0" y="-38100"/>
              <a:ext cx="2244940" cy="492865"/>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28700" y="7817807"/>
            <a:ext cx="8523758" cy="1726686"/>
            <a:chOff x="0" y="0"/>
            <a:chExt cx="2244940" cy="454765"/>
          </a:xfrm>
        </p:grpSpPr>
        <p:sp>
          <p:nvSpPr>
            <p:cNvPr id="17" name="Freeform 17"/>
            <p:cNvSpPr/>
            <p:nvPr/>
          </p:nvSpPr>
          <p:spPr>
            <a:xfrm>
              <a:off x="0" y="0"/>
              <a:ext cx="2244940" cy="454765"/>
            </a:xfrm>
            <a:custGeom>
              <a:avLst/>
              <a:gdLst/>
              <a:ahLst/>
              <a:cxnLst/>
              <a:rect l="l" t="t" r="r" b="b"/>
              <a:pathLst>
                <a:path w="2244940" h="454765">
                  <a:moveTo>
                    <a:pt x="0" y="0"/>
                  </a:moveTo>
                  <a:lnTo>
                    <a:pt x="2244940" y="0"/>
                  </a:lnTo>
                  <a:lnTo>
                    <a:pt x="2244940" y="454765"/>
                  </a:lnTo>
                  <a:lnTo>
                    <a:pt x="0" y="454765"/>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18" name="TextBox 18"/>
            <p:cNvSpPr txBox="1"/>
            <p:nvPr/>
          </p:nvSpPr>
          <p:spPr>
            <a:xfrm>
              <a:off x="0" y="-38100"/>
              <a:ext cx="2244940" cy="492865"/>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812176" y="4104384"/>
            <a:ext cx="7394281" cy="751448"/>
          </a:xfrm>
          <a:prstGeom prst="rect">
            <a:avLst/>
          </a:prstGeom>
        </p:spPr>
        <p:txBody>
          <a:bodyPr lIns="0" tIns="0" rIns="0" bIns="0" rtlCol="0" anchor="t">
            <a:spAutoFit/>
          </a:bodyPr>
          <a:lstStyle/>
          <a:p>
            <a:pPr algn="l">
              <a:lnSpc>
                <a:spcPts val="2020"/>
              </a:lnSpc>
              <a:spcBef>
                <a:spcPct val="0"/>
              </a:spcBef>
            </a:pPr>
            <a:r>
              <a:rPr lang="en-US" sz="1442">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20" name="TextBox 20"/>
          <p:cNvSpPr txBox="1"/>
          <p:nvPr/>
        </p:nvSpPr>
        <p:spPr>
          <a:xfrm>
            <a:off x="1812176" y="6329546"/>
            <a:ext cx="7394281" cy="751448"/>
          </a:xfrm>
          <a:prstGeom prst="rect">
            <a:avLst/>
          </a:prstGeom>
        </p:spPr>
        <p:txBody>
          <a:bodyPr lIns="0" tIns="0" rIns="0" bIns="0" rtlCol="0" anchor="t">
            <a:spAutoFit/>
          </a:bodyPr>
          <a:lstStyle/>
          <a:p>
            <a:pPr algn="l">
              <a:lnSpc>
                <a:spcPts val="2020"/>
              </a:lnSpc>
              <a:spcBef>
                <a:spcPct val="0"/>
              </a:spcBef>
            </a:pPr>
            <a:r>
              <a:rPr lang="en-US" sz="1442">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21" name="TextBox 21"/>
          <p:cNvSpPr txBox="1"/>
          <p:nvPr/>
        </p:nvSpPr>
        <p:spPr>
          <a:xfrm>
            <a:off x="1812176" y="8532182"/>
            <a:ext cx="7394281" cy="751448"/>
          </a:xfrm>
          <a:prstGeom prst="rect">
            <a:avLst/>
          </a:prstGeom>
        </p:spPr>
        <p:txBody>
          <a:bodyPr lIns="0" tIns="0" rIns="0" bIns="0" rtlCol="0" anchor="t">
            <a:spAutoFit/>
          </a:bodyPr>
          <a:lstStyle/>
          <a:p>
            <a:pPr algn="l">
              <a:lnSpc>
                <a:spcPts val="2020"/>
              </a:lnSpc>
              <a:spcBef>
                <a:spcPct val="0"/>
              </a:spcBef>
            </a:pPr>
            <a:r>
              <a:rPr lang="en-US" sz="1442">
                <a:solidFill>
                  <a:srgbClr val="FFFFFF"/>
                </a:solidFill>
                <a:latin typeface="Garet"/>
                <a:ea typeface="Garet"/>
                <a:cs typeface="Garet"/>
                <a:sym typeface="Garet"/>
              </a:rPr>
              <a:t>Lorem ipsum dolor sit amet, consectetur adipiscing elit. Etiam at quam tortor. Nam in finibus enim. Phasellus fermentum risus nulla, id luctus tellus scelerisque ut. Cras blandit rutrum neque, nec ultricies quam rhoncus et.</a:t>
            </a:r>
          </a:p>
        </p:txBody>
      </p:sp>
      <p:sp>
        <p:nvSpPr>
          <p:cNvPr id="22" name="TextBox 22"/>
          <p:cNvSpPr txBox="1"/>
          <p:nvPr/>
        </p:nvSpPr>
        <p:spPr>
          <a:xfrm>
            <a:off x="1812176" y="3547364"/>
            <a:ext cx="4248355" cy="486894"/>
          </a:xfrm>
          <a:prstGeom prst="rect">
            <a:avLst/>
          </a:prstGeom>
        </p:spPr>
        <p:txBody>
          <a:bodyPr lIns="0" tIns="0" rIns="0" bIns="0" rtlCol="0" anchor="t">
            <a:spAutoFit/>
          </a:bodyPr>
          <a:lstStyle/>
          <a:p>
            <a:pPr algn="l">
              <a:lnSpc>
                <a:spcPts val="4023"/>
              </a:lnSpc>
              <a:spcBef>
                <a:spcPct val="0"/>
              </a:spcBef>
            </a:pPr>
            <a:r>
              <a:rPr lang="en-US" sz="2873" b="1">
                <a:solidFill>
                  <a:srgbClr val="FFFFFF"/>
                </a:solidFill>
                <a:latin typeface="Garet Bold"/>
                <a:ea typeface="Garet Bold"/>
                <a:cs typeface="Garet Bold"/>
                <a:sym typeface="Garet Bold"/>
              </a:rPr>
              <a:t>Current Landscape</a:t>
            </a:r>
          </a:p>
        </p:txBody>
      </p:sp>
      <p:sp>
        <p:nvSpPr>
          <p:cNvPr id="23" name="TextBox 23"/>
          <p:cNvSpPr txBox="1"/>
          <p:nvPr/>
        </p:nvSpPr>
        <p:spPr>
          <a:xfrm>
            <a:off x="1812176" y="5741809"/>
            <a:ext cx="5680622" cy="486894"/>
          </a:xfrm>
          <a:prstGeom prst="rect">
            <a:avLst/>
          </a:prstGeom>
        </p:spPr>
        <p:txBody>
          <a:bodyPr lIns="0" tIns="0" rIns="0" bIns="0" rtlCol="0" anchor="t">
            <a:spAutoFit/>
          </a:bodyPr>
          <a:lstStyle/>
          <a:p>
            <a:pPr algn="l">
              <a:lnSpc>
                <a:spcPts val="4023"/>
              </a:lnSpc>
              <a:spcBef>
                <a:spcPct val="0"/>
              </a:spcBef>
            </a:pPr>
            <a:r>
              <a:rPr lang="en-US" sz="2873" b="1">
                <a:solidFill>
                  <a:srgbClr val="FFFFFF"/>
                </a:solidFill>
                <a:latin typeface="Garet Bold"/>
                <a:ea typeface="Garet Bold"/>
                <a:cs typeface="Garet Bold"/>
                <a:sym typeface="Garet Bold"/>
              </a:rPr>
              <a:t>Importance of Adaptability</a:t>
            </a:r>
          </a:p>
        </p:txBody>
      </p:sp>
      <p:sp>
        <p:nvSpPr>
          <p:cNvPr id="24" name="TextBox 24"/>
          <p:cNvSpPr txBox="1"/>
          <p:nvPr/>
        </p:nvSpPr>
        <p:spPr>
          <a:xfrm>
            <a:off x="1812176" y="7941632"/>
            <a:ext cx="2124177" cy="486894"/>
          </a:xfrm>
          <a:prstGeom prst="rect">
            <a:avLst/>
          </a:prstGeom>
        </p:spPr>
        <p:txBody>
          <a:bodyPr lIns="0" tIns="0" rIns="0" bIns="0" rtlCol="0" anchor="t">
            <a:spAutoFit/>
          </a:bodyPr>
          <a:lstStyle/>
          <a:p>
            <a:pPr algn="l">
              <a:lnSpc>
                <a:spcPts val="4023"/>
              </a:lnSpc>
              <a:spcBef>
                <a:spcPct val="0"/>
              </a:spcBef>
            </a:pPr>
            <a:r>
              <a:rPr lang="en-US" sz="2873" b="1">
                <a:solidFill>
                  <a:srgbClr val="FFFFFF"/>
                </a:solidFill>
                <a:latin typeface="Garet Bold"/>
                <a:ea typeface="Garet Bold"/>
                <a:cs typeface="Garet Bold"/>
                <a:sym typeface="Garet Bold"/>
              </a:rPr>
              <a:t>Overview</a:t>
            </a:r>
          </a:p>
        </p:txBody>
      </p:sp>
      <p:sp>
        <p:nvSpPr>
          <p:cNvPr id="25" name="Freeform 25"/>
          <p:cNvSpPr/>
          <p:nvPr/>
        </p:nvSpPr>
        <p:spPr>
          <a:xfrm>
            <a:off x="8666855" y="1838883"/>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a:extLst>
            <a:ext uri="{FF2B5EF4-FFF2-40B4-BE49-F238E27FC236}">
              <a16:creationId xmlns:a16="http://schemas.microsoft.com/office/drawing/2014/main" id="{60A2A2A2-29CC-0D34-7E7C-E4B1C769FD2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EE3944B-6510-43F2-88A8-E3AFE26353F0}"/>
              </a:ext>
            </a:extLst>
          </p:cNvPr>
          <p:cNvSpPr/>
          <p:nvPr/>
        </p:nvSpPr>
        <p:spPr>
          <a:xfrm flipH="1" flipV="1">
            <a:off x="11997508" y="-126883"/>
            <a:ext cx="7658701" cy="5533411"/>
          </a:xfrm>
          <a:custGeom>
            <a:avLst/>
            <a:gdLst/>
            <a:ahLst/>
            <a:cxnLst/>
            <a:rect l="l" t="t" r="r" b="b"/>
            <a:pathLst>
              <a:path w="7658701" h="5533411">
                <a:moveTo>
                  <a:pt x="7658701" y="5533411"/>
                </a:moveTo>
                <a:lnTo>
                  <a:pt x="0" y="5533411"/>
                </a:lnTo>
                <a:lnTo>
                  <a:pt x="0" y="0"/>
                </a:lnTo>
                <a:lnTo>
                  <a:pt x="7658701" y="0"/>
                </a:lnTo>
                <a:lnTo>
                  <a:pt x="7658701" y="5533411"/>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a:extLst>
              <a:ext uri="{FF2B5EF4-FFF2-40B4-BE49-F238E27FC236}">
                <a16:creationId xmlns:a16="http://schemas.microsoft.com/office/drawing/2014/main" id="{85361A3A-0B78-AD18-BADF-3C73AA914392}"/>
              </a:ext>
            </a:extLst>
          </p:cNvPr>
          <p:cNvSpPr/>
          <p:nvPr/>
        </p:nvSpPr>
        <p:spPr>
          <a:xfrm flipV="1">
            <a:off x="-1367991" y="-126883"/>
            <a:ext cx="7658701" cy="5533411"/>
          </a:xfrm>
          <a:custGeom>
            <a:avLst/>
            <a:gdLst/>
            <a:ahLst/>
            <a:cxnLst/>
            <a:rect l="l" t="t" r="r" b="b"/>
            <a:pathLst>
              <a:path w="7658701" h="5533411">
                <a:moveTo>
                  <a:pt x="0" y="5533411"/>
                </a:moveTo>
                <a:lnTo>
                  <a:pt x="7658701" y="5533411"/>
                </a:lnTo>
                <a:lnTo>
                  <a:pt x="7658701" y="0"/>
                </a:lnTo>
                <a:lnTo>
                  <a:pt x="0" y="0"/>
                </a:lnTo>
                <a:lnTo>
                  <a:pt x="0" y="5533411"/>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sp>
        <p:nvSpPr>
          <p:cNvPr id="13" name="TextBox 13">
            <a:extLst>
              <a:ext uri="{FF2B5EF4-FFF2-40B4-BE49-F238E27FC236}">
                <a16:creationId xmlns:a16="http://schemas.microsoft.com/office/drawing/2014/main" id="{8FE5FEFC-A9A9-079F-2AEC-03BCCC529FB9}"/>
              </a:ext>
            </a:extLst>
          </p:cNvPr>
          <p:cNvSpPr txBox="1"/>
          <p:nvPr/>
        </p:nvSpPr>
        <p:spPr>
          <a:xfrm>
            <a:off x="3029012" y="933450"/>
            <a:ext cx="12229976" cy="951333"/>
          </a:xfrm>
          <a:prstGeom prst="rect">
            <a:avLst/>
          </a:prstGeom>
        </p:spPr>
        <p:txBody>
          <a:bodyPr lIns="0" tIns="0" rIns="0" bIns="0" rtlCol="0" anchor="t">
            <a:spAutoFit/>
          </a:bodyPr>
          <a:lstStyle/>
          <a:p>
            <a:pPr algn="ctr">
              <a:lnSpc>
                <a:spcPts val="7323"/>
              </a:lnSpc>
            </a:pPr>
            <a:r>
              <a:rPr lang="en-US" sz="6658" b="1" dirty="0">
                <a:solidFill>
                  <a:srgbClr val="0147A6"/>
                </a:solidFill>
                <a:latin typeface="Big Shoulders Display Bold"/>
                <a:ea typeface="Big Shoulders Display Bold"/>
                <a:cs typeface="Big Shoulders Display Bold"/>
                <a:sym typeface="Big Shoulders Display Bold"/>
              </a:rPr>
              <a:t>DATASET OVERVIEW</a:t>
            </a:r>
          </a:p>
        </p:txBody>
      </p:sp>
      <p:sp>
        <p:nvSpPr>
          <p:cNvPr id="27" name="Freeform 27">
            <a:extLst>
              <a:ext uri="{FF2B5EF4-FFF2-40B4-BE49-F238E27FC236}">
                <a16:creationId xmlns:a16="http://schemas.microsoft.com/office/drawing/2014/main" id="{AE07EA8E-7132-D517-0D13-935134E5BDD6}"/>
              </a:ext>
            </a:extLst>
          </p:cNvPr>
          <p:cNvSpPr/>
          <p:nvPr/>
        </p:nvSpPr>
        <p:spPr>
          <a:xfrm>
            <a:off x="659814"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28" name="Freeform 28">
            <a:extLst>
              <a:ext uri="{FF2B5EF4-FFF2-40B4-BE49-F238E27FC236}">
                <a16:creationId xmlns:a16="http://schemas.microsoft.com/office/drawing/2014/main" id="{DA7C7F39-51C5-BE3D-3459-78912D075401}"/>
              </a:ext>
            </a:extLst>
          </p:cNvPr>
          <p:cNvSpPr/>
          <p:nvPr/>
        </p:nvSpPr>
        <p:spPr>
          <a:xfrm>
            <a:off x="17075922"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graphicFrame>
        <p:nvGraphicFramePr>
          <p:cNvPr id="16" name="Table 15">
            <a:extLst>
              <a:ext uri="{FF2B5EF4-FFF2-40B4-BE49-F238E27FC236}">
                <a16:creationId xmlns:a16="http://schemas.microsoft.com/office/drawing/2014/main" id="{74E225B0-1246-614E-E77A-FC941CEECE09}"/>
              </a:ext>
            </a:extLst>
          </p:cNvPr>
          <p:cNvGraphicFramePr>
            <a:graphicFrameLocks noGrp="1"/>
          </p:cNvGraphicFramePr>
          <p:nvPr>
            <p:extLst>
              <p:ext uri="{D42A27DB-BD31-4B8C-83A1-F6EECF244321}">
                <p14:modId xmlns:p14="http://schemas.microsoft.com/office/powerpoint/2010/main" val="3064293464"/>
              </p:ext>
            </p:extLst>
          </p:nvPr>
        </p:nvGraphicFramePr>
        <p:xfrm>
          <a:off x="1600200" y="2288218"/>
          <a:ext cx="15087600" cy="3708400"/>
        </p:xfrm>
        <a:graphic>
          <a:graphicData uri="http://schemas.openxmlformats.org/drawingml/2006/table">
            <a:tbl>
              <a:tblPr firstRow="1" bandRow="1">
                <a:tableStyleId>{5C22544A-7EE6-4342-B048-85BDC9FD1C3A}</a:tableStyleId>
              </a:tblPr>
              <a:tblGrid>
                <a:gridCol w="3215640">
                  <a:extLst>
                    <a:ext uri="{9D8B030D-6E8A-4147-A177-3AD203B41FA5}">
                      <a16:colId xmlns:a16="http://schemas.microsoft.com/office/drawing/2014/main" val="2890714137"/>
                    </a:ext>
                  </a:extLst>
                </a:gridCol>
                <a:gridCol w="6842760">
                  <a:extLst>
                    <a:ext uri="{9D8B030D-6E8A-4147-A177-3AD203B41FA5}">
                      <a16:colId xmlns:a16="http://schemas.microsoft.com/office/drawing/2014/main" val="3497134129"/>
                    </a:ext>
                  </a:extLst>
                </a:gridCol>
                <a:gridCol w="5029200">
                  <a:extLst>
                    <a:ext uri="{9D8B030D-6E8A-4147-A177-3AD203B41FA5}">
                      <a16:colId xmlns:a16="http://schemas.microsoft.com/office/drawing/2014/main" val="565423591"/>
                    </a:ext>
                  </a:extLst>
                </a:gridCol>
              </a:tblGrid>
              <a:tr h="370840">
                <a:tc>
                  <a:txBody>
                    <a:bodyPr/>
                    <a:lstStyle/>
                    <a:p>
                      <a:r>
                        <a:rPr lang="en-US" dirty="0"/>
                        <a:t>Feature</a:t>
                      </a:r>
                      <a:endParaRPr lang="en-MY" dirty="0"/>
                    </a:p>
                  </a:txBody>
                  <a:tcPr/>
                </a:tc>
                <a:tc>
                  <a:txBody>
                    <a:bodyPr/>
                    <a:lstStyle/>
                    <a:p>
                      <a:r>
                        <a:rPr lang="en-US"/>
                        <a:t>Description</a:t>
                      </a:r>
                      <a:endParaRPr lang="en-MY" dirty="0"/>
                    </a:p>
                  </a:txBody>
                  <a:tcPr/>
                </a:tc>
                <a:tc>
                  <a:txBody>
                    <a:bodyPr/>
                    <a:lstStyle/>
                    <a:p>
                      <a:r>
                        <a:rPr lang="en-US"/>
                        <a:t>Data Type</a:t>
                      </a:r>
                      <a:endParaRPr lang="en-MY" dirty="0"/>
                    </a:p>
                  </a:txBody>
                  <a:tcPr/>
                </a:tc>
                <a:extLst>
                  <a:ext uri="{0D108BD9-81ED-4DB2-BD59-A6C34878D82A}">
                    <a16:rowId xmlns:a16="http://schemas.microsoft.com/office/drawing/2014/main" val="1572938653"/>
                  </a:ext>
                </a:extLst>
              </a:tr>
              <a:tr h="370840">
                <a:tc>
                  <a:txBody>
                    <a:bodyPr/>
                    <a:lstStyle/>
                    <a:p>
                      <a:r>
                        <a:rPr lang="en-US"/>
                        <a:t>Age</a:t>
                      </a:r>
                      <a:endParaRPr lang="en-MY" dirty="0"/>
                    </a:p>
                  </a:txBody>
                  <a:tcPr/>
                </a:tc>
                <a:tc>
                  <a:txBody>
                    <a:bodyPr/>
                    <a:lstStyle/>
                    <a:p>
                      <a:r>
                        <a:rPr lang="en-US"/>
                        <a:t>Age of the Candidate</a:t>
                      </a:r>
                      <a:endParaRPr lang="en-MY" dirty="0"/>
                    </a:p>
                  </a:txBody>
                  <a:tcPr/>
                </a:tc>
                <a:tc rowSpan="5">
                  <a:txBody>
                    <a:bodyPr/>
                    <a:lstStyle/>
                    <a:p>
                      <a:r>
                        <a:rPr lang="en-US"/>
                        <a:t>Numerical</a:t>
                      </a:r>
                      <a:endParaRPr lang="en-MY" dirty="0"/>
                    </a:p>
                  </a:txBody>
                  <a:tcPr anchor="ctr"/>
                </a:tc>
                <a:extLst>
                  <a:ext uri="{0D108BD9-81ED-4DB2-BD59-A6C34878D82A}">
                    <a16:rowId xmlns:a16="http://schemas.microsoft.com/office/drawing/2014/main" val="1489060761"/>
                  </a:ext>
                </a:extLst>
              </a:tr>
              <a:tr h="370840">
                <a:tc>
                  <a:txBody>
                    <a:bodyPr/>
                    <a:lstStyle/>
                    <a:p>
                      <a:r>
                        <a:rPr lang="en-US"/>
                        <a:t>Experience Years </a:t>
                      </a:r>
                      <a:endParaRPr lang="en-MY" dirty="0"/>
                    </a:p>
                  </a:txBody>
                  <a:tcPr/>
                </a:tc>
                <a:tc>
                  <a:txBody>
                    <a:bodyPr/>
                    <a:lstStyle/>
                    <a:p>
                      <a:endParaRPr lang="en-MY" dirty="0"/>
                    </a:p>
                  </a:txBody>
                  <a:tcPr/>
                </a:tc>
                <a:tc vMerge="1">
                  <a:txBody>
                    <a:bodyPr/>
                    <a:lstStyle/>
                    <a:p>
                      <a:endParaRPr/>
                    </a:p>
                  </a:txBody>
                  <a:tcPr/>
                </a:tc>
                <a:extLst>
                  <a:ext uri="{0D108BD9-81ED-4DB2-BD59-A6C34878D82A}">
                    <a16:rowId xmlns:a16="http://schemas.microsoft.com/office/drawing/2014/main" val="1957832967"/>
                  </a:ext>
                </a:extLst>
              </a:tr>
              <a:tr h="370840">
                <a:tc>
                  <a:txBody>
                    <a:bodyPr/>
                    <a:lstStyle/>
                    <a:p>
                      <a:r>
                        <a:rPr lang="en-US"/>
                        <a:t>Interview Scores</a:t>
                      </a:r>
                      <a:endParaRPr lang="en-MY" dirty="0"/>
                    </a:p>
                  </a:txBody>
                  <a:tcPr/>
                </a:tc>
                <a:tc>
                  <a:txBody>
                    <a:bodyPr/>
                    <a:lstStyle/>
                    <a:p>
                      <a:endParaRPr lang="en-MY" dirty="0"/>
                    </a:p>
                  </a:txBody>
                  <a:tcPr/>
                </a:tc>
                <a:tc vMerge="1">
                  <a:txBody>
                    <a:bodyPr/>
                    <a:lstStyle/>
                    <a:p>
                      <a:endParaRPr/>
                    </a:p>
                  </a:txBody>
                  <a:tcPr/>
                </a:tc>
                <a:extLst>
                  <a:ext uri="{0D108BD9-81ED-4DB2-BD59-A6C34878D82A}">
                    <a16:rowId xmlns:a16="http://schemas.microsoft.com/office/drawing/2014/main" val="2568350721"/>
                  </a:ext>
                </a:extLst>
              </a:tr>
              <a:tr h="370840">
                <a:tc>
                  <a:txBody>
                    <a:bodyPr/>
                    <a:lstStyle/>
                    <a:p>
                      <a:r>
                        <a:rPr lang="en-US"/>
                        <a:t>Skill Score</a:t>
                      </a:r>
                      <a:endParaRPr lang="en-MY" dirty="0"/>
                    </a:p>
                  </a:txBody>
                  <a:tcPr/>
                </a:tc>
                <a:tc>
                  <a:txBody>
                    <a:bodyPr/>
                    <a:lstStyle/>
                    <a:p>
                      <a:endParaRPr lang="en-MY" dirty="0"/>
                    </a:p>
                  </a:txBody>
                  <a:tcPr/>
                </a:tc>
                <a:tc vMerge="1">
                  <a:txBody>
                    <a:bodyPr/>
                    <a:lstStyle/>
                    <a:p>
                      <a:endParaRPr/>
                    </a:p>
                  </a:txBody>
                  <a:tcPr/>
                </a:tc>
                <a:extLst>
                  <a:ext uri="{0D108BD9-81ED-4DB2-BD59-A6C34878D82A}">
                    <a16:rowId xmlns:a16="http://schemas.microsoft.com/office/drawing/2014/main" val="1737971255"/>
                  </a:ext>
                </a:extLst>
              </a:tr>
              <a:tr h="370840">
                <a:tc>
                  <a:txBody>
                    <a:bodyPr/>
                    <a:lstStyle/>
                    <a:p>
                      <a:r>
                        <a:rPr lang="en-US"/>
                        <a:t>Personality Score</a:t>
                      </a:r>
                      <a:endParaRPr lang="en-MY" dirty="0"/>
                    </a:p>
                  </a:txBody>
                  <a:tcPr/>
                </a:tc>
                <a:tc>
                  <a:txBody>
                    <a:bodyPr/>
                    <a:lstStyle/>
                    <a:p>
                      <a:endParaRPr lang="en-MY" dirty="0"/>
                    </a:p>
                  </a:txBody>
                  <a:tcPr/>
                </a:tc>
                <a:tc vMerge="1">
                  <a:txBody>
                    <a:bodyPr/>
                    <a:lstStyle/>
                    <a:p>
                      <a:endParaRPr dirty="0"/>
                    </a:p>
                  </a:txBody>
                  <a:tcPr/>
                </a:tc>
                <a:extLst>
                  <a:ext uri="{0D108BD9-81ED-4DB2-BD59-A6C34878D82A}">
                    <a16:rowId xmlns:a16="http://schemas.microsoft.com/office/drawing/2014/main" val="2886360724"/>
                  </a:ext>
                </a:extLst>
              </a:tr>
              <a:tr h="370840">
                <a:tc>
                  <a:txBody>
                    <a:bodyPr/>
                    <a:lstStyle/>
                    <a:p>
                      <a:r>
                        <a:rPr lang="en-US"/>
                        <a:t>Gender</a:t>
                      </a:r>
                      <a:endParaRPr lang="en-MY" dirty="0"/>
                    </a:p>
                  </a:txBody>
                  <a:tcPr/>
                </a:tc>
                <a:tc>
                  <a:txBody>
                    <a:bodyPr/>
                    <a:lstStyle/>
                    <a:p>
                      <a:r>
                        <a:rPr lang="en-US"/>
                        <a:t>0: Male, 1: Female</a:t>
                      </a:r>
                      <a:endParaRPr lang="en-MY" dirty="0"/>
                    </a:p>
                  </a:txBody>
                  <a:tcPr/>
                </a:tc>
                <a:tc rowSpan="4">
                  <a:txBody>
                    <a:bodyPr/>
                    <a:lstStyle/>
                    <a:p>
                      <a:r>
                        <a:rPr lang="en-US" dirty="0"/>
                        <a:t>Categorical</a:t>
                      </a:r>
                      <a:endParaRPr lang="en-MY" dirty="0"/>
                    </a:p>
                  </a:txBody>
                  <a:tcPr anchor="ctr"/>
                </a:tc>
                <a:extLst>
                  <a:ext uri="{0D108BD9-81ED-4DB2-BD59-A6C34878D82A}">
                    <a16:rowId xmlns:a16="http://schemas.microsoft.com/office/drawing/2014/main" val="831348248"/>
                  </a:ext>
                </a:extLst>
              </a:tr>
              <a:tr h="370840">
                <a:tc>
                  <a:txBody>
                    <a:bodyPr/>
                    <a:lstStyle/>
                    <a:p>
                      <a:r>
                        <a:rPr lang="en-US"/>
                        <a:t>Education Level</a:t>
                      </a:r>
                      <a:endParaRPr lang="en-MY" dirty="0"/>
                    </a:p>
                  </a:txBody>
                  <a:tcPr/>
                </a:tc>
                <a:tc>
                  <a:txBody>
                    <a:bodyPr/>
                    <a:lstStyle/>
                    <a:p>
                      <a:r>
                        <a:rPr lang="en-US"/>
                        <a:t>1: Bachelor’s (Type 1), 2:Bachelor’s (Type 2), 3: Master’s, 4: PhD</a:t>
                      </a:r>
                      <a:endParaRPr lang="en-MY" dirty="0"/>
                    </a:p>
                  </a:txBody>
                  <a:tcPr/>
                </a:tc>
                <a:tc vMerge="1">
                  <a:txBody>
                    <a:bodyPr/>
                    <a:lstStyle/>
                    <a:p>
                      <a:endParaRPr/>
                    </a:p>
                  </a:txBody>
                  <a:tcPr/>
                </a:tc>
                <a:extLst>
                  <a:ext uri="{0D108BD9-81ED-4DB2-BD59-A6C34878D82A}">
                    <a16:rowId xmlns:a16="http://schemas.microsoft.com/office/drawing/2014/main" val="1886600873"/>
                  </a:ext>
                </a:extLst>
              </a:tr>
              <a:tr h="370840">
                <a:tc>
                  <a:txBody>
                    <a:bodyPr/>
                    <a:lstStyle/>
                    <a:p>
                      <a:r>
                        <a:rPr lang="en-US"/>
                        <a:t>Recruitment Strategy</a:t>
                      </a:r>
                      <a:endParaRPr lang="en-MY" dirty="0"/>
                    </a:p>
                  </a:txBody>
                  <a:tcPr/>
                </a:tc>
                <a:tc>
                  <a:txBody>
                    <a:bodyPr/>
                    <a:lstStyle/>
                    <a:p>
                      <a:r>
                        <a:rPr lang="en-US"/>
                        <a:t>1: Aggressive, 2: Moderate, 3: Conservative</a:t>
                      </a:r>
                      <a:endParaRPr lang="en-MY" dirty="0"/>
                    </a:p>
                  </a:txBody>
                  <a:tcPr/>
                </a:tc>
                <a:tc vMerge="1">
                  <a:txBody>
                    <a:bodyPr/>
                    <a:lstStyle/>
                    <a:p>
                      <a:endParaRPr/>
                    </a:p>
                  </a:txBody>
                  <a:tcPr/>
                </a:tc>
                <a:extLst>
                  <a:ext uri="{0D108BD9-81ED-4DB2-BD59-A6C34878D82A}">
                    <a16:rowId xmlns:a16="http://schemas.microsoft.com/office/drawing/2014/main" val="2853590471"/>
                  </a:ext>
                </a:extLst>
              </a:tr>
              <a:tr h="370840">
                <a:tc>
                  <a:txBody>
                    <a:bodyPr/>
                    <a:lstStyle/>
                    <a:p>
                      <a:r>
                        <a:rPr lang="en-US"/>
                        <a:t>Hiring Decision</a:t>
                      </a:r>
                      <a:endParaRPr lang="en-MY" dirty="0"/>
                    </a:p>
                  </a:txBody>
                  <a:tcPr/>
                </a:tc>
                <a:tc>
                  <a:txBody>
                    <a:bodyPr/>
                    <a:lstStyle/>
                    <a:p>
                      <a:r>
                        <a:rPr lang="en-US" dirty="0"/>
                        <a:t>0: Not Hired, 1: Hired</a:t>
                      </a:r>
                      <a:endParaRPr lang="en-MY" dirty="0"/>
                    </a:p>
                  </a:txBody>
                  <a:tcPr/>
                </a:tc>
                <a:tc vMerge="1">
                  <a:txBody>
                    <a:bodyPr/>
                    <a:lstStyle/>
                    <a:p>
                      <a:endParaRPr dirty="0"/>
                    </a:p>
                  </a:txBody>
                  <a:tcPr/>
                </a:tc>
                <a:extLst>
                  <a:ext uri="{0D108BD9-81ED-4DB2-BD59-A6C34878D82A}">
                    <a16:rowId xmlns:a16="http://schemas.microsoft.com/office/drawing/2014/main" val="2439751392"/>
                  </a:ext>
                </a:extLst>
              </a:tr>
            </a:tbl>
          </a:graphicData>
        </a:graphic>
      </p:graphicFrame>
      <p:sp>
        <p:nvSpPr>
          <p:cNvPr id="17" name="TextBox 16">
            <a:extLst>
              <a:ext uri="{FF2B5EF4-FFF2-40B4-BE49-F238E27FC236}">
                <a16:creationId xmlns:a16="http://schemas.microsoft.com/office/drawing/2014/main" id="{C20EE55C-6699-8B5E-05D7-21A4BBA03A0F}"/>
              </a:ext>
            </a:extLst>
          </p:cNvPr>
          <p:cNvSpPr txBox="1"/>
          <p:nvPr/>
        </p:nvSpPr>
        <p:spPr>
          <a:xfrm>
            <a:off x="1752600" y="7000906"/>
            <a:ext cx="12192000" cy="369332"/>
          </a:xfrm>
          <a:prstGeom prst="rect">
            <a:avLst/>
          </a:prstGeom>
          <a:noFill/>
        </p:spPr>
        <p:txBody>
          <a:bodyPr wrap="square" rtlCol="0">
            <a:spAutoFit/>
          </a:bodyPr>
          <a:lstStyle/>
          <a:p>
            <a:r>
              <a:rPr lang="en-US" dirty="0"/>
              <a:t>1,500 candidate profiles from historical recruitment data.</a:t>
            </a:r>
          </a:p>
        </p:txBody>
      </p:sp>
    </p:spTree>
    <p:extLst>
      <p:ext uri="{BB962C8B-B14F-4D97-AF65-F5344CB8AC3E}">
        <p14:creationId xmlns:p14="http://schemas.microsoft.com/office/powerpoint/2010/main" val="4102586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F9B0E-BD34-5F1A-A6EF-BC6F3C716D94}"/>
            </a:ext>
          </a:extLst>
        </p:cNvPr>
        <p:cNvGrpSpPr/>
        <p:nvPr/>
      </p:nvGrpSpPr>
      <p:grpSpPr>
        <a:xfrm>
          <a:off x="0" y="0"/>
          <a:ext cx="0" cy="0"/>
          <a:chOff x="0" y="0"/>
          <a:chExt cx="0" cy="0"/>
        </a:xfrm>
      </p:grpSpPr>
      <p:sp>
        <p:nvSpPr>
          <p:cNvPr id="48" name="Freeform 10">
            <a:extLst>
              <a:ext uri="{FF2B5EF4-FFF2-40B4-BE49-F238E27FC236}">
                <a16:creationId xmlns:a16="http://schemas.microsoft.com/office/drawing/2014/main" id="{342F5E78-4706-CAC2-4CCB-A5EB2D007914}"/>
              </a:ext>
            </a:extLst>
          </p:cNvPr>
          <p:cNvSpPr/>
          <p:nvPr/>
        </p:nvSpPr>
        <p:spPr>
          <a:xfrm>
            <a:off x="9242580" y="2720639"/>
            <a:ext cx="6387345" cy="7543501"/>
          </a:xfrm>
          <a:custGeom>
            <a:avLst/>
            <a:gdLst/>
            <a:ahLst/>
            <a:cxnLst/>
            <a:rect l="l" t="t" r="r" b="b"/>
            <a:pathLst>
              <a:path w="4732263" h="5095303">
                <a:moveTo>
                  <a:pt x="0" y="0"/>
                </a:moveTo>
                <a:lnTo>
                  <a:pt x="4732263" y="0"/>
                </a:lnTo>
                <a:lnTo>
                  <a:pt x="4732263" y="5095303"/>
                </a:lnTo>
                <a:lnTo>
                  <a:pt x="0" y="5095303"/>
                </a:lnTo>
                <a:lnTo>
                  <a:pt x="0" y="0"/>
                </a:lnTo>
                <a:close/>
              </a:path>
            </a:pathLst>
          </a:custGeom>
          <a:blipFill>
            <a:blip r:embed="rId2">
              <a:alphaModFix amt="41000"/>
            </a:blip>
            <a:stretch>
              <a:fillRect/>
            </a:stretch>
          </a:blipFill>
        </p:spPr>
        <p:txBody>
          <a:bodyPr/>
          <a:lstStyle/>
          <a:p>
            <a:endParaRPr lang="en-MY"/>
          </a:p>
        </p:txBody>
      </p:sp>
      <p:sp>
        <p:nvSpPr>
          <p:cNvPr id="2" name="Freeform 2">
            <a:extLst>
              <a:ext uri="{FF2B5EF4-FFF2-40B4-BE49-F238E27FC236}">
                <a16:creationId xmlns:a16="http://schemas.microsoft.com/office/drawing/2014/main" id="{6F000837-393D-9591-9DE9-89C57CC5197F}"/>
              </a:ext>
            </a:extLst>
          </p:cNvPr>
          <p:cNvSpPr/>
          <p:nvPr/>
        </p:nvSpPr>
        <p:spPr>
          <a:xfrm flipH="1" flipV="1">
            <a:off x="12048883" y="-490128"/>
            <a:ext cx="7658701" cy="5533411"/>
          </a:xfrm>
          <a:custGeom>
            <a:avLst/>
            <a:gdLst/>
            <a:ahLst/>
            <a:cxnLst/>
            <a:rect l="l" t="t" r="r" b="b"/>
            <a:pathLst>
              <a:path w="7658701" h="5533411">
                <a:moveTo>
                  <a:pt x="7658701" y="5533411"/>
                </a:moveTo>
                <a:lnTo>
                  <a:pt x="0" y="5533411"/>
                </a:lnTo>
                <a:lnTo>
                  <a:pt x="0" y="0"/>
                </a:lnTo>
                <a:lnTo>
                  <a:pt x="7658701" y="0"/>
                </a:lnTo>
                <a:lnTo>
                  <a:pt x="7658701" y="5533411"/>
                </a:lnTo>
                <a:close/>
              </a:path>
            </a:pathLst>
          </a:custGeom>
          <a:blipFill>
            <a:blip r:embed="rId3">
              <a:alphaModFix amt="8999"/>
              <a:extLst>
                <a:ext uri="{96DAC541-7B7A-43D3-8B79-37D633B846F1}">
                  <asvg:svgBlip xmlns:asvg="http://schemas.microsoft.com/office/drawing/2016/SVG/main" r:embed="rId4"/>
                </a:ext>
              </a:extLst>
            </a:blip>
            <a:stretch>
              <a:fillRect/>
            </a:stretch>
          </a:blipFill>
        </p:spPr>
        <p:txBody>
          <a:bodyPr/>
          <a:lstStyle/>
          <a:p>
            <a:endParaRPr lang="en-MY"/>
          </a:p>
        </p:txBody>
      </p:sp>
      <p:sp>
        <p:nvSpPr>
          <p:cNvPr id="3" name="Freeform 3">
            <a:extLst>
              <a:ext uri="{FF2B5EF4-FFF2-40B4-BE49-F238E27FC236}">
                <a16:creationId xmlns:a16="http://schemas.microsoft.com/office/drawing/2014/main" id="{0135253F-A5E4-F49A-5628-7CF6ADD99AC8}"/>
              </a:ext>
            </a:extLst>
          </p:cNvPr>
          <p:cNvSpPr/>
          <p:nvPr/>
        </p:nvSpPr>
        <p:spPr>
          <a:xfrm flipV="1">
            <a:off x="-1316617" y="-490128"/>
            <a:ext cx="7658701" cy="5533411"/>
          </a:xfrm>
          <a:custGeom>
            <a:avLst/>
            <a:gdLst/>
            <a:ahLst/>
            <a:cxnLst/>
            <a:rect l="l" t="t" r="r" b="b"/>
            <a:pathLst>
              <a:path w="7658701" h="5533411">
                <a:moveTo>
                  <a:pt x="0" y="5533411"/>
                </a:moveTo>
                <a:lnTo>
                  <a:pt x="7658701" y="5533411"/>
                </a:lnTo>
                <a:lnTo>
                  <a:pt x="7658701" y="0"/>
                </a:lnTo>
                <a:lnTo>
                  <a:pt x="0" y="0"/>
                </a:lnTo>
                <a:lnTo>
                  <a:pt x="0" y="5533411"/>
                </a:lnTo>
                <a:close/>
              </a:path>
            </a:pathLst>
          </a:custGeom>
          <a:blipFill>
            <a:blip r:embed="rId3">
              <a:alphaModFix amt="8999"/>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0" name="Freeform 10">
            <a:extLst>
              <a:ext uri="{FF2B5EF4-FFF2-40B4-BE49-F238E27FC236}">
                <a16:creationId xmlns:a16="http://schemas.microsoft.com/office/drawing/2014/main" id="{AFF15F80-3F1B-FC14-F112-5196A324463D}"/>
              </a:ext>
            </a:extLst>
          </p:cNvPr>
          <p:cNvSpPr/>
          <p:nvPr/>
        </p:nvSpPr>
        <p:spPr>
          <a:xfrm>
            <a:off x="2804242" y="2882107"/>
            <a:ext cx="6339758" cy="7404893"/>
          </a:xfrm>
          <a:custGeom>
            <a:avLst/>
            <a:gdLst/>
            <a:ahLst/>
            <a:cxnLst/>
            <a:rect l="l" t="t" r="r" b="b"/>
            <a:pathLst>
              <a:path w="4732263" h="5095303">
                <a:moveTo>
                  <a:pt x="0" y="0"/>
                </a:moveTo>
                <a:lnTo>
                  <a:pt x="4732263" y="0"/>
                </a:lnTo>
                <a:lnTo>
                  <a:pt x="4732263" y="5095303"/>
                </a:lnTo>
                <a:lnTo>
                  <a:pt x="0" y="5095303"/>
                </a:lnTo>
                <a:lnTo>
                  <a:pt x="0" y="0"/>
                </a:lnTo>
                <a:close/>
              </a:path>
            </a:pathLst>
          </a:custGeom>
          <a:blipFill>
            <a:blip r:embed="rId2">
              <a:alphaModFix amt="41000"/>
            </a:blip>
            <a:stretch>
              <a:fillRect/>
            </a:stretch>
          </a:blipFill>
        </p:spPr>
        <p:txBody>
          <a:bodyPr/>
          <a:lstStyle/>
          <a:p>
            <a:endParaRPr lang="en-MY"/>
          </a:p>
        </p:txBody>
      </p:sp>
      <p:grpSp>
        <p:nvGrpSpPr>
          <p:cNvPr id="11" name="Group 11">
            <a:extLst>
              <a:ext uri="{FF2B5EF4-FFF2-40B4-BE49-F238E27FC236}">
                <a16:creationId xmlns:a16="http://schemas.microsoft.com/office/drawing/2014/main" id="{7BD81705-F3B2-6196-23D9-387C02A1F567}"/>
              </a:ext>
            </a:extLst>
          </p:cNvPr>
          <p:cNvGrpSpPr/>
          <p:nvPr/>
        </p:nvGrpSpPr>
        <p:grpSpPr>
          <a:xfrm>
            <a:off x="3233874" y="3086100"/>
            <a:ext cx="5480494" cy="6540294"/>
            <a:chOff x="0" y="0"/>
            <a:chExt cx="1077431" cy="1185283"/>
          </a:xfrm>
        </p:grpSpPr>
        <p:sp>
          <p:nvSpPr>
            <p:cNvPr id="12" name="Freeform 12">
              <a:extLst>
                <a:ext uri="{FF2B5EF4-FFF2-40B4-BE49-F238E27FC236}">
                  <a16:creationId xmlns:a16="http://schemas.microsoft.com/office/drawing/2014/main" id="{8E0FAA88-AEE4-2842-636F-5B18E13C4368}"/>
                </a:ext>
              </a:extLst>
            </p:cNvPr>
            <p:cNvSpPr/>
            <p:nvPr/>
          </p:nvSpPr>
          <p:spPr>
            <a:xfrm>
              <a:off x="0" y="0"/>
              <a:ext cx="1077431" cy="1185283"/>
            </a:xfrm>
            <a:custGeom>
              <a:avLst/>
              <a:gdLst/>
              <a:ahLst/>
              <a:cxnLst/>
              <a:rect l="l" t="t" r="r" b="b"/>
              <a:pathLst>
                <a:path w="1077431" h="1185283">
                  <a:moveTo>
                    <a:pt x="0" y="0"/>
                  </a:moveTo>
                  <a:lnTo>
                    <a:pt x="1077431" y="0"/>
                  </a:lnTo>
                  <a:lnTo>
                    <a:pt x="1077431" y="1185283"/>
                  </a:lnTo>
                  <a:lnTo>
                    <a:pt x="0" y="1185283"/>
                  </a:lnTo>
                  <a:close/>
                </a:path>
              </a:pathLst>
            </a:custGeom>
            <a:solidFill>
              <a:srgbClr val="FFFFFF"/>
            </a:solidFill>
          </p:spPr>
          <p:txBody>
            <a:bodyPr/>
            <a:lstStyle/>
            <a:p>
              <a:endParaRPr lang="en-MY" dirty="0"/>
            </a:p>
          </p:txBody>
        </p:sp>
        <p:sp>
          <p:nvSpPr>
            <p:cNvPr id="13" name="TextBox 13">
              <a:extLst>
                <a:ext uri="{FF2B5EF4-FFF2-40B4-BE49-F238E27FC236}">
                  <a16:creationId xmlns:a16="http://schemas.microsoft.com/office/drawing/2014/main" id="{80307CA3-5498-9408-AE28-A3BD99842751}"/>
                </a:ext>
              </a:extLst>
            </p:cNvPr>
            <p:cNvSpPr txBox="1"/>
            <p:nvPr/>
          </p:nvSpPr>
          <p:spPr>
            <a:xfrm>
              <a:off x="0" y="-38100"/>
              <a:ext cx="1077431" cy="1223383"/>
            </a:xfrm>
            <a:prstGeom prst="rect">
              <a:avLst/>
            </a:prstGeom>
          </p:spPr>
          <p:txBody>
            <a:bodyPr lIns="50800" tIns="50800" rIns="50800" bIns="50800" rtlCol="0" anchor="ctr"/>
            <a:lstStyle/>
            <a:p>
              <a:pPr algn="ctr">
                <a:lnSpc>
                  <a:spcPts val="2659"/>
                </a:lnSpc>
              </a:pPr>
              <a:endParaRPr/>
            </a:p>
          </p:txBody>
        </p:sp>
      </p:grpSp>
      <p:grpSp>
        <p:nvGrpSpPr>
          <p:cNvPr id="14" name="Group 14">
            <a:extLst>
              <a:ext uri="{FF2B5EF4-FFF2-40B4-BE49-F238E27FC236}">
                <a16:creationId xmlns:a16="http://schemas.microsoft.com/office/drawing/2014/main" id="{89EA938D-C600-D904-43F3-F1C5BE4D5CF0}"/>
              </a:ext>
            </a:extLst>
          </p:cNvPr>
          <p:cNvGrpSpPr/>
          <p:nvPr/>
        </p:nvGrpSpPr>
        <p:grpSpPr>
          <a:xfrm>
            <a:off x="9785369" y="3059507"/>
            <a:ext cx="5268757" cy="6377731"/>
            <a:chOff x="0" y="-38100"/>
            <a:chExt cx="1108620" cy="1126277"/>
          </a:xfrm>
        </p:grpSpPr>
        <p:sp>
          <p:nvSpPr>
            <p:cNvPr id="15" name="Freeform 15">
              <a:extLst>
                <a:ext uri="{FF2B5EF4-FFF2-40B4-BE49-F238E27FC236}">
                  <a16:creationId xmlns:a16="http://schemas.microsoft.com/office/drawing/2014/main" id="{33F01EF5-7EA1-6EA3-C380-245137EA6D68}"/>
                </a:ext>
              </a:extLst>
            </p:cNvPr>
            <p:cNvSpPr/>
            <p:nvPr/>
          </p:nvSpPr>
          <p:spPr>
            <a:xfrm>
              <a:off x="0" y="0"/>
              <a:ext cx="1108620" cy="1088177"/>
            </a:xfrm>
            <a:custGeom>
              <a:avLst/>
              <a:gdLst/>
              <a:ahLst/>
              <a:cxnLst/>
              <a:rect l="l" t="t" r="r" b="b"/>
              <a:pathLst>
                <a:path w="1097060" h="1088177">
                  <a:moveTo>
                    <a:pt x="0" y="0"/>
                  </a:moveTo>
                  <a:lnTo>
                    <a:pt x="1097060" y="0"/>
                  </a:lnTo>
                  <a:lnTo>
                    <a:pt x="1097060" y="1088177"/>
                  </a:lnTo>
                  <a:lnTo>
                    <a:pt x="0" y="1088177"/>
                  </a:lnTo>
                  <a:close/>
                </a:path>
              </a:pathLst>
            </a:custGeom>
            <a:solidFill>
              <a:srgbClr val="0147A6"/>
            </a:solidFill>
          </p:spPr>
          <p:txBody>
            <a:bodyPr/>
            <a:lstStyle/>
            <a:p>
              <a:endParaRPr lang="en-MY" dirty="0"/>
            </a:p>
          </p:txBody>
        </p:sp>
        <p:sp>
          <p:nvSpPr>
            <p:cNvPr id="16" name="TextBox 16">
              <a:extLst>
                <a:ext uri="{FF2B5EF4-FFF2-40B4-BE49-F238E27FC236}">
                  <a16:creationId xmlns:a16="http://schemas.microsoft.com/office/drawing/2014/main" id="{B2313F50-C5E6-79ED-62A8-332C2BB04DFF}"/>
                </a:ext>
              </a:extLst>
            </p:cNvPr>
            <p:cNvSpPr txBox="1"/>
            <p:nvPr/>
          </p:nvSpPr>
          <p:spPr>
            <a:xfrm>
              <a:off x="0" y="-38100"/>
              <a:ext cx="1097060" cy="1126277"/>
            </a:xfrm>
            <a:prstGeom prst="rect">
              <a:avLst/>
            </a:prstGeom>
          </p:spPr>
          <p:txBody>
            <a:bodyPr lIns="50800" tIns="50800" rIns="50800" bIns="50800" rtlCol="0" anchor="ctr"/>
            <a:lstStyle/>
            <a:p>
              <a:pPr algn="ctr">
                <a:lnSpc>
                  <a:spcPts val="2659"/>
                </a:lnSpc>
              </a:pPr>
              <a:endParaRPr/>
            </a:p>
          </p:txBody>
        </p:sp>
      </p:grpSp>
      <p:sp>
        <p:nvSpPr>
          <p:cNvPr id="21" name="Freeform 21">
            <a:extLst>
              <a:ext uri="{FF2B5EF4-FFF2-40B4-BE49-F238E27FC236}">
                <a16:creationId xmlns:a16="http://schemas.microsoft.com/office/drawing/2014/main" id="{C6ADB814-79F9-42A3-19C4-5A193A9C3C7B}"/>
              </a:ext>
            </a:extLst>
          </p:cNvPr>
          <p:cNvSpPr/>
          <p:nvPr/>
        </p:nvSpPr>
        <p:spPr>
          <a:xfrm>
            <a:off x="748830" y="821601"/>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22" name="Freeform 22">
            <a:extLst>
              <a:ext uri="{FF2B5EF4-FFF2-40B4-BE49-F238E27FC236}">
                <a16:creationId xmlns:a16="http://schemas.microsoft.com/office/drawing/2014/main" id="{A529C6A9-7FDE-E429-6A66-11B28F0F74DB}"/>
              </a:ext>
            </a:extLst>
          </p:cNvPr>
          <p:cNvSpPr/>
          <p:nvPr/>
        </p:nvSpPr>
        <p:spPr>
          <a:xfrm>
            <a:off x="16983168" y="821601"/>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26" name="TextBox 26">
            <a:extLst>
              <a:ext uri="{FF2B5EF4-FFF2-40B4-BE49-F238E27FC236}">
                <a16:creationId xmlns:a16="http://schemas.microsoft.com/office/drawing/2014/main" id="{CE9C601C-959C-20AA-804D-970ECAD90984}"/>
              </a:ext>
            </a:extLst>
          </p:cNvPr>
          <p:cNvSpPr txBox="1"/>
          <p:nvPr/>
        </p:nvSpPr>
        <p:spPr>
          <a:xfrm>
            <a:off x="4431972" y="526594"/>
            <a:ext cx="9424055" cy="1872307"/>
          </a:xfrm>
          <a:prstGeom prst="rect">
            <a:avLst/>
          </a:prstGeom>
        </p:spPr>
        <p:txBody>
          <a:bodyPr wrap="square" lIns="0" tIns="0" rIns="0" bIns="0" rtlCol="0" anchor="t">
            <a:spAutoFit/>
          </a:bodyPr>
          <a:lstStyle/>
          <a:p>
            <a:pPr algn="ctr">
              <a:lnSpc>
                <a:spcPts val="7323"/>
              </a:lnSpc>
            </a:pPr>
            <a:r>
              <a:rPr lang="en-US" sz="6658" b="1" dirty="0">
                <a:solidFill>
                  <a:srgbClr val="0147A6"/>
                </a:solidFill>
                <a:latin typeface="Big Shoulders Display Bold"/>
                <a:ea typeface="Big Shoulders Display Bold"/>
                <a:cs typeface="Big Shoulders Display Bold"/>
                <a:sym typeface="Big Shoulders Display Bold"/>
              </a:rPr>
              <a:t>METHODOLOGY:                         MODELS &amp; PREPROCESSING STEPS</a:t>
            </a:r>
          </a:p>
        </p:txBody>
      </p:sp>
      <p:sp>
        <p:nvSpPr>
          <p:cNvPr id="27" name="TextBox 27">
            <a:extLst>
              <a:ext uri="{FF2B5EF4-FFF2-40B4-BE49-F238E27FC236}">
                <a16:creationId xmlns:a16="http://schemas.microsoft.com/office/drawing/2014/main" id="{DBCA514B-A839-CF36-74C5-0450AF4388D1}"/>
              </a:ext>
            </a:extLst>
          </p:cNvPr>
          <p:cNvSpPr txBox="1"/>
          <p:nvPr/>
        </p:nvSpPr>
        <p:spPr>
          <a:xfrm>
            <a:off x="3836515" y="5657496"/>
            <a:ext cx="3883136" cy="1784976"/>
          </a:xfrm>
          <a:prstGeom prst="rect">
            <a:avLst/>
          </a:prstGeom>
        </p:spPr>
        <p:txBody>
          <a:bodyPr wrap="square" lIns="0" tIns="0" rIns="0" bIns="0" rtlCol="0" anchor="t">
            <a:spAutoFit/>
          </a:bodyPr>
          <a:lstStyle/>
          <a:p>
            <a:pPr algn="ctr">
              <a:lnSpc>
                <a:spcPts val="1954"/>
              </a:lnSpc>
              <a:spcBef>
                <a:spcPct val="0"/>
              </a:spcBef>
            </a:pPr>
            <a:r>
              <a:rPr lang="en-US" sz="1396" dirty="0">
                <a:solidFill>
                  <a:srgbClr val="000000"/>
                </a:solidFill>
                <a:latin typeface="Garet"/>
                <a:ea typeface="Garet"/>
                <a:cs typeface="Garet"/>
                <a:sym typeface="Garet"/>
              </a:rPr>
              <a:t>Encoding Categorical Variable</a:t>
            </a:r>
          </a:p>
          <a:p>
            <a:pPr algn="ctr">
              <a:lnSpc>
                <a:spcPts val="1954"/>
              </a:lnSpc>
              <a:spcBef>
                <a:spcPct val="0"/>
              </a:spcBef>
            </a:pPr>
            <a:r>
              <a:rPr lang="en-US" sz="1396" dirty="0">
                <a:solidFill>
                  <a:srgbClr val="000000"/>
                </a:solidFill>
                <a:latin typeface="Garet"/>
                <a:ea typeface="Garet"/>
                <a:cs typeface="Garet"/>
                <a:sym typeface="Garet"/>
              </a:rPr>
              <a:t>Handling Missing Values &amp; Outliers</a:t>
            </a:r>
          </a:p>
          <a:p>
            <a:pPr algn="ctr">
              <a:lnSpc>
                <a:spcPts val="1954"/>
              </a:lnSpc>
              <a:spcBef>
                <a:spcPct val="0"/>
              </a:spcBef>
            </a:pPr>
            <a:r>
              <a:rPr lang="en-US" sz="1396" dirty="0">
                <a:solidFill>
                  <a:srgbClr val="000000"/>
                </a:solidFill>
                <a:latin typeface="Garet"/>
                <a:ea typeface="Garet"/>
                <a:cs typeface="Garet"/>
                <a:sym typeface="Garet"/>
              </a:rPr>
              <a:t>Feature Scaling</a:t>
            </a:r>
          </a:p>
          <a:p>
            <a:pPr algn="ctr">
              <a:lnSpc>
                <a:spcPts val="1954"/>
              </a:lnSpc>
              <a:spcBef>
                <a:spcPct val="0"/>
              </a:spcBef>
            </a:pPr>
            <a:r>
              <a:rPr lang="en-US" sz="1396" dirty="0">
                <a:solidFill>
                  <a:srgbClr val="000000"/>
                </a:solidFill>
                <a:latin typeface="Garet"/>
                <a:ea typeface="Garet"/>
                <a:cs typeface="Garet"/>
                <a:sym typeface="Garet"/>
              </a:rPr>
              <a:t>Cross Validation &amp; Data Splitting</a:t>
            </a:r>
          </a:p>
          <a:p>
            <a:pPr algn="ctr">
              <a:lnSpc>
                <a:spcPts val="1954"/>
              </a:lnSpc>
              <a:spcBef>
                <a:spcPct val="0"/>
              </a:spcBef>
            </a:pPr>
            <a:r>
              <a:rPr lang="en-US" sz="1396" dirty="0">
                <a:solidFill>
                  <a:srgbClr val="000000"/>
                </a:solidFill>
                <a:latin typeface="Garet"/>
                <a:ea typeface="Garet"/>
                <a:cs typeface="Garet"/>
                <a:sym typeface="Garet"/>
              </a:rPr>
              <a:t>Exploratory Analysis</a:t>
            </a:r>
          </a:p>
          <a:p>
            <a:pPr algn="ctr">
              <a:lnSpc>
                <a:spcPts val="1954"/>
              </a:lnSpc>
              <a:spcBef>
                <a:spcPct val="0"/>
              </a:spcBef>
            </a:pPr>
            <a:r>
              <a:rPr lang="en-US" sz="1396" dirty="0">
                <a:solidFill>
                  <a:srgbClr val="000000"/>
                </a:solidFill>
                <a:latin typeface="Garet"/>
                <a:ea typeface="Garet"/>
                <a:cs typeface="Garet"/>
                <a:sym typeface="Garet"/>
              </a:rPr>
              <a:t>Correlation Heatmap</a:t>
            </a:r>
          </a:p>
          <a:p>
            <a:pPr algn="ctr">
              <a:lnSpc>
                <a:spcPts val="1954"/>
              </a:lnSpc>
              <a:spcBef>
                <a:spcPct val="0"/>
              </a:spcBef>
            </a:pPr>
            <a:endParaRPr lang="en-US" sz="1396" dirty="0">
              <a:solidFill>
                <a:srgbClr val="000000"/>
              </a:solidFill>
              <a:latin typeface="Garet"/>
              <a:ea typeface="Garet"/>
              <a:cs typeface="Garet"/>
              <a:sym typeface="Garet"/>
            </a:endParaRPr>
          </a:p>
        </p:txBody>
      </p:sp>
      <p:sp>
        <p:nvSpPr>
          <p:cNvPr id="29" name="TextBox 29">
            <a:extLst>
              <a:ext uri="{FF2B5EF4-FFF2-40B4-BE49-F238E27FC236}">
                <a16:creationId xmlns:a16="http://schemas.microsoft.com/office/drawing/2014/main" id="{1457498E-C93E-9989-6F04-29DF9C4A0C3A}"/>
              </a:ext>
            </a:extLst>
          </p:cNvPr>
          <p:cNvSpPr txBox="1"/>
          <p:nvPr/>
        </p:nvSpPr>
        <p:spPr>
          <a:xfrm>
            <a:off x="10126684" y="5084231"/>
            <a:ext cx="4303025" cy="1272015"/>
          </a:xfrm>
          <a:prstGeom prst="rect">
            <a:avLst/>
          </a:prstGeom>
        </p:spPr>
        <p:txBody>
          <a:bodyPr wrap="square" lIns="0" tIns="0" rIns="0" bIns="0" rtlCol="0" anchor="t">
            <a:spAutoFit/>
          </a:bodyPr>
          <a:lstStyle/>
          <a:p>
            <a:pPr algn="ctr">
              <a:lnSpc>
                <a:spcPts val="1954"/>
              </a:lnSpc>
              <a:spcBef>
                <a:spcPct val="0"/>
              </a:spcBef>
            </a:pPr>
            <a:r>
              <a:rPr lang="en-US" sz="1396" dirty="0">
                <a:solidFill>
                  <a:srgbClr val="FFFFFF"/>
                </a:solidFill>
                <a:latin typeface="Garet"/>
                <a:ea typeface="Garet"/>
                <a:cs typeface="Garet"/>
                <a:sym typeface="Garet"/>
              </a:rPr>
              <a:t>Logistic Regression *</a:t>
            </a:r>
          </a:p>
          <a:p>
            <a:pPr algn="ctr">
              <a:lnSpc>
                <a:spcPts val="1954"/>
              </a:lnSpc>
              <a:spcBef>
                <a:spcPct val="0"/>
              </a:spcBef>
            </a:pPr>
            <a:r>
              <a:rPr lang="en-US" sz="1396" dirty="0">
                <a:solidFill>
                  <a:srgbClr val="FFFFFF"/>
                </a:solidFill>
                <a:latin typeface="Garet"/>
                <a:ea typeface="Garet"/>
                <a:cs typeface="Garet"/>
                <a:sym typeface="Garet"/>
              </a:rPr>
              <a:t>AdaBoost, </a:t>
            </a:r>
            <a:r>
              <a:rPr lang="en-US" sz="1396" dirty="0" err="1">
                <a:solidFill>
                  <a:srgbClr val="FFFFFF"/>
                </a:solidFill>
                <a:latin typeface="Garet"/>
                <a:ea typeface="Garet"/>
                <a:cs typeface="Garet"/>
                <a:sym typeface="Garet"/>
              </a:rPr>
              <a:t>CatBoost</a:t>
            </a:r>
            <a:r>
              <a:rPr lang="en-US" sz="1396" dirty="0">
                <a:solidFill>
                  <a:srgbClr val="FFFFFF"/>
                </a:solidFill>
                <a:latin typeface="Garet"/>
                <a:ea typeface="Garet"/>
                <a:cs typeface="Garet"/>
                <a:sym typeface="Garet"/>
              </a:rPr>
              <a:t>, Decision Trees, Gradient Boosting, </a:t>
            </a:r>
            <a:r>
              <a:rPr lang="en-US" sz="1396" dirty="0" err="1">
                <a:solidFill>
                  <a:srgbClr val="FFFFFF"/>
                </a:solidFill>
                <a:latin typeface="Garet"/>
                <a:ea typeface="Garet"/>
                <a:cs typeface="Garet"/>
                <a:sym typeface="Garet"/>
              </a:rPr>
              <a:t>LightGBM</a:t>
            </a:r>
            <a:r>
              <a:rPr lang="en-US" sz="1396" dirty="0">
                <a:solidFill>
                  <a:srgbClr val="FFFFFF"/>
                </a:solidFill>
                <a:latin typeface="Garet"/>
                <a:ea typeface="Garet"/>
                <a:cs typeface="Garet"/>
                <a:sym typeface="Garet"/>
              </a:rPr>
              <a:t>, Random Forest, SVM, </a:t>
            </a:r>
            <a:r>
              <a:rPr lang="en-US" sz="1396" dirty="0" err="1">
                <a:solidFill>
                  <a:srgbClr val="FFFFFF"/>
                </a:solidFill>
                <a:latin typeface="Garet"/>
                <a:ea typeface="Garet"/>
                <a:cs typeface="Garet"/>
                <a:sym typeface="Garet"/>
              </a:rPr>
              <a:t>XGBoost</a:t>
            </a:r>
            <a:r>
              <a:rPr lang="en-US" sz="1396" dirty="0">
                <a:solidFill>
                  <a:srgbClr val="FFFFFF"/>
                </a:solidFill>
                <a:latin typeface="Garet"/>
                <a:ea typeface="Garet"/>
                <a:cs typeface="Garet"/>
                <a:sym typeface="Garet"/>
              </a:rPr>
              <a:t>, </a:t>
            </a:r>
          </a:p>
          <a:p>
            <a:pPr algn="ctr">
              <a:lnSpc>
                <a:spcPts val="1954"/>
              </a:lnSpc>
              <a:spcBef>
                <a:spcPct val="0"/>
              </a:spcBef>
            </a:pPr>
            <a:r>
              <a:rPr lang="en-US" sz="1396" dirty="0">
                <a:solidFill>
                  <a:srgbClr val="FFFFFF"/>
                </a:solidFill>
                <a:latin typeface="Garet"/>
                <a:ea typeface="Garet"/>
                <a:cs typeface="Garet"/>
                <a:sym typeface="Garet"/>
              </a:rPr>
              <a:t>Deep Nueral Network</a:t>
            </a:r>
          </a:p>
        </p:txBody>
      </p:sp>
      <p:sp>
        <p:nvSpPr>
          <p:cNvPr id="30" name="TextBox 30">
            <a:extLst>
              <a:ext uri="{FF2B5EF4-FFF2-40B4-BE49-F238E27FC236}">
                <a16:creationId xmlns:a16="http://schemas.microsoft.com/office/drawing/2014/main" id="{774B2B89-40FE-09B5-B5F7-3D74B794C2ED}"/>
              </a:ext>
            </a:extLst>
          </p:cNvPr>
          <p:cNvSpPr txBox="1"/>
          <p:nvPr/>
        </p:nvSpPr>
        <p:spPr>
          <a:xfrm>
            <a:off x="3858290" y="4931009"/>
            <a:ext cx="3977362" cy="419217"/>
          </a:xfrm>
          <a:prstGeom prst="rect">
            <a:avLst/>
          </a:prstGeom>
        </p:spPr>
        <p:txBody>
          <a:bodyPr wrap="square" lIns="0" tIns="0" rIns="0" bIns="0" rtlCol="0" anchor="t">
            <a:spAutoFit/>
          </a:bodyPr>
          <a:lstStyle/>
          <a:p>
            <a:pPr algn="ctr">
              <a:lnSpc>
                <a:spcPts val="3354"/>
              </a:lnSpc>
              <a:spcBef>
                <a:spcPct val="0"/>
              </a:spcBef>
            </a:pPr>
            <a:r>
              <a:rPr lang="en-US" sz="2396" b="1" dirty="0">
                <a:solidFill>
                  <a:srgbClr val="0147A6"/>
                </a:solidFill>
                <a:latin typeface="Garet Bold"/>
                <a:ea typeface="Garet Bold"/>
                <a:cs typeface="Garet Bold"/>
                <a:sym typeface="Garet Bold"/>
              </a:rPr>
              <a:t>Preprocessing Steps</a:t>
            </a:r>
          </a:p>
        </p:txBody>
      </p:sp>
      <p:sp>
        <p:nvSpPr>
          <p:cNvPr id="31" name="TextBox 31">
            <a:extLst>
              <a:ext uri="{FF2B5EF4-FFF2-40B4-BE49-F238E27FC236}">
                <a16:creationId xmlns:a16="http://schemas.microsoft.com/office/drawing/2014/main" id="{A8A5443B-45CC-308C-BC68-F983F72D2209}"/>
              </a:ext>
            </a:extLst>
          </p:cNvPr>
          <p:cNvSpPr txBox="1"/>
          <p:nvPr/>
        </p:nvSpPr>
        <p:spPr>
          <a:xfrm>
            <a:off x="10538167" y="3903296"/>
            <a:ext cx="4473233" cy="419217"/>
          </a:xfrm>
          <a:prstGeom prst="rect">
            <a:avLst/>
          </a:prstGeom>
        </p:spPr>
        <p:txBody>
          <a:bodyPr wrap="square" lIns="0" tIns="0" rIns="0" bIns="0" rtlCol="0" anchor="t">
            <a:spAutoFit/>
          </a:bodyPr>
          <a:lstStyle/>
          <a:p>
            <a:pPr algn="ctr">
              <a:lnSpc>
                <a:spcPts val="3354"/>
              </a:lnSpc>
              <a:spcBef>
                <a:spcPct val="0"/>
              </a:spcBef>
            </a:pPr>
            <a:r>
              <a:rPr lang="en-US" sz="2396" b="1" dirty="0">
                <a:solidFill>
                  <a:srgbClr val="FFFFFF"/>
                </a:solidFill>
                <a:latin typeface="Garet Bold"/>
                <a:ea typeface="Garet Bold"/>
                <a:cs typeface="Garet Bold"/>
                <a:sym typeface="Garet Bold"/>
              </a:rPr>
              <a:t>Machine Learning Models</a:t>
            </a:r>
          </a:p>
        </p:txBody>
      </p:sp>
      <p:pic>
        <p:nvPicPr>
          <p:cNvPr id="47" name="Graphic 46" descr="Workflow with solid fill">
            <a:extLst>
              <a:ext uri="{FF2B5EF4-FFF2-40B4-BE49-F238E27FC236}">
                <a16:creationId xmlns:a16="http://schemas.microsoft.com/office/drawing/2014/main" id="{0731E06E-ED87-8E79-3BD0-B2AA1D0C97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38530" y="3469845"/>
            <a:ext cx="1216882" cy="1216882"/>
          </a:xfrm>
          <a:prstGeom prst="rect">
            <a:avLst/>
          </a:prstGeom>
        </p:spPr>
      </p:pic>
      <p:pic>
        <p:nvPicPr>
          <p:cNvPr id="50" name="Graphic 49" descr="Robot outline">
            <a:extLst>
              <a:ext uri="{FF2B5EF4-FFF2-40B4-BE49-F238E27FC236}">
                <a16:creationId xmlns:a16="http://schemas.microsoft.com/office/drawing/2014/main" id="{BB92829F-A3CE-187D-2B2C-08AF9A112AF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717245" y="3561328"/>
            <a:ext cx="1103155" cy="1103155"/>
          </a:xfrm>
          <a:prstGeom prst="rect">
            <a:avLst/>
          </a:prstGeom>
        </p:spPr>
      </p:pic>
      <p:pic>
        <p:nvPicPr>
          <p:cNvPr id="52" name="Graphic 51" descr="Judge female outline">
            <a:extLst>
              <a:ext uri="{FF2B5EF4-FFF2-40B4-BE49-F238E27FC236}">
                <a16:creationId xmlns:a16="http://schemas.microsoft.com/office/drawing/2014/main" id="{023367EA-4A56-1547-AA9B-0EF0CE2C378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997895" y="6864627"/>
            <a:ext cx="914400" cy="914400"/>
          </a:xfrm>
          <a:prstGeom prst="rect">
            <a:avLst/>
          </a:prstGeom>
        </p:spPr>
      </p:pic>
      <p:sp>
        <p:nvSpPr>
          <p:cNvPr id="53" name="TextBox 31">
            <a:extLst>
              <a:ext uri="{FF2B5EF4-FFF2-40B4-BE49-F238E27FC236}">
                <a16:creationId xmlns:a16="http://schemas.microsoft.com/office/drawing/2014/main" id="{C85A09B7-28AA-878C-7F84-BF31B49E033C}"/>
              </a:ext>
            </a:extLst>
          </p:cNvPr>
          <p:cNvSpPr txBox="1"/>
          <p:nvPr/>
        </p:nvSpPr>
        <p:spPr>
          <a:xfrm>
            <a:off x="9746641" y="7112218"/>
            <a:ext cx="4473233" cy="419217"/>
          </a:xfrm>
          <a:prstGeom prst="rect">
            <a:avLst/>
          </a:prstGeom>
        </p:spPr>
        <p:txBody>
          <a:bodyPr wrap="square" lIns="0" tIns="0" rIns="0" bIns="0" rtlCol="0" anchor="t">
            <a:spAutoFit/>
          </a:bodyPr>
          <a:lstStyle/>
          <a:p>
            <a:pPr algn="ctr">
              <a:lnSpc>
                <a:spcPts val="3354"/>
              </a:lnSpc>
              <a:spcBef>
                <a:spcPct val="0"/>
              </a:spcBef>
            </a:pPr>
            <a:r>
              <a:rPr lang="en-US" sz="2396" b="1" dirty="0">
                <a:solidFill>
                  <a:srgbClr val="FFFFFF"/>
                </a:solidFill>
                <a:latin typeface="Garet Bold"/>
                <a:ea typeface="Garet Bold"/>
                <a:cs typeface="Garet Bold"/>
                <a:sym typeface="Garet Bold"/>
              </a:rPr>
              <a:t>Fairness &amp; Explainability</a:t>
            </a:r>
          </a:p>
        </p:txBody>
      </p:sp>
      <p:sp>
        <p:nvSpPr>
          <p:cNvPr id="54" name="TextBox 29">
            <a:extLst>
              <a:ext uri="{FF2B5EF4-FFF2-40B4-BE49-F238E27FC236}">
                <a16:creationId xmlns:a16="http://schemas.microsoft.com/office/drawing/2014/main" id="{9F8CD18D-85DF-85DB-F4F5-C91F65489478}"/>
              </a:ext>
            </a:extLst>
          </p:cNvPr>
          <p:cNvSpPr txBox="1"/>
          <p:nvPr/>
        </p:nvSpPr>
        <p:spPr>
          <a:xfrm>
            <a:off x="10126683" y="7996821"/>
            <a:ext cx="4303025" cy="759054"/>
          </a:xfrm>
          <a:prstGeom prst="rect">
            <a:avLst/>
          </a:prstGeom>
        </p:spPr>
        <p:txBody>
          <a:bodyPr wrap="square" lIns="0" tIns="0" rIns="0" bIns="0" rtlCol="0" anchor="t">
            <a:spAutoFit/>
          </a:bodyPr>
          <a:lstStyle/>
          <a:p>
            <a:pPr algn="ctr">
              <a:lnSpc>
                <a:spcPts val="1954"/>
              </a:lnSpc>
              <a:spcBef>
                <a:spcPct val="0"/>
              </a:spcBef>
            </a:pPr>
            <a:r>
              <a:rPr lang="en-US" sz="1396" dirty="0">
                <a:solidFill>
                  <a:srgbClr val="FFFFFF"/>
                </a:solidFill>
                <a:latin typeface="Garet"/>
                <a:ea typeface="Garet"/>
                <a:cs typeface="Garet"/>
                <a:sym typeface="Garet"/>
              </a:rPr>
              <a:t>Bias Mitigation: Exponentiated Gradient (</a:t>
            </a:r>
            <a:r>
              <a:rPr lang="en-US" sz="1396" dirty="0" err="1">
                <a:solidFill>
                  <a:srgbClr val="FFFFFF"/>
                </a:solidFill>
                <a:latin typeface="Garet"/>
                <a:ea typeface="Garet"/>
                <a:cs typeface="Garet"/>
                <a:sym typeface="Garet"/>
              </a:rPr>
              <a:t>Fairlearn</a:t>
            </a:r>
            <a:r>
              <a:rPr lang="en-US" sz="1396" dirty="0">
                <a:solidFill>
                  <a:srgbClr val="FFFFFF"/>
                </a:solidFill>
                <a:latin typeface="Garet"/>
                <a:ea typeface="Garet"/>
                <a:cs typeface="Garet"/>
                <a:sym typeface="Garet"/>
              </a:rPr>
              <a:t>)</a:t>
            </a:r>
          </a:p>
          <a:p>
            <a:pPr algn="ctr">
              <a:lnSpc>
                <a:spcPts val="1954"/>
              </a:lnSpc>
              <a:spcBef>
                <a:spcPct val="0"/>
              </a:spcBef>
            </a:pPr>
            <a:r>
              <a:rPr lang="en-US" sz="1396" dirty="0">
                <a:solidFill>
                  <a:srgbClr val="FFFFFF"/>
                </a:solidFill>
                <a:latin typeface="Garet"/>
                <a:ea typeface="Garet"/>
                <a:cs typeface="Garet"/>
                <a:sym typeface="Garet"/>
              </a:rPr>
              <a:t>Explainable AI: SHAP (global) and LIME (local)</a:t>
            </a:r>
          </a:p>
        </p:txBody>
      </p:sp>
    </p:spTree>
    <p:extLst>
      <p:ext uri="{BB962C8B-B14F-4D97-AF65-F5344CB8AC3E}">
        <p14:creationId xmlns:p14="http://schemas.microsoft.com/office/powerpoint/2010/main" val="4261464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a:off x="11997399" y="4898601"/>
            <a:ext cx="7658701" cy="5533411"/>
          </a:xfrm>
          <a:custGeom>
            <a:avLst/>
            <a:gdLst/>
            <a:ahLst/>
            <a:cxnLst/>
            <a:rect l="l" t="t" r="r" b="b"/>
            <a:pathLst>
              <a:path w="7658701" h="5533411">
                <a:moveTo>
                  <a:pt x="7658701" y="0"/>
                </a:moveTo>
                <a:lnTo>
                  <a:pt x="0" y="0"/>
                </a:lnTo>
                <a:lnTo>
                  <a:pt x="0" y="5533412"/>
                </a:lnTo>
                <a:lnTo>
                  <a:pt x="7658701" y="5533412"/>
                </a:lnTo>
                <a:lnTo>
                  <a:pt x="7658701"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p:cNvSpPr/>
          <p:nvPr/>
        </p:nvSpPr>
        <p:spPr>
          <a:xfrm>
            <a:off x="-1368100" y="4898601"/>
            <a:ext cx="7658701" cy="5533411"/>
          </a:xfrm>
          <a:custGeom>
            <a:avLst/>
            <a:gdLst/>
            <a:ahLst/>
            <a:cxnLst/>
            <a:rect l="l" t="t" r="r" b="b"/>
            <a:pathLst>
              <a:path w="7658701" h="5533411">
                <a:moveTo>
                  <a:pt x="0" y="0"/>
                </a:moveTo>
                <a:lnTo>
                  <a:pt x="7658701" y="0"/>
                </a:lnTo>
                <a:lnTo>
                  <a:pt x="7658701" y="5533412"/>
                </a:lnTo>
                <a:lnTo>
                  <a:pt x="0" y="5533412"/>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sp>
        <p:nvSpPr>
          <p:cNvPr id="12" name="TextBox 12"/>
          <p:cNvSpPr txBox="1"/>
          <p:nvPr/>
        </p:nvSpPr>
        <p:spPr>
          <a:xfrm>
            <a:off x="5619988" y="342430"/>
            <a:ext cx="6377411" cy="952122"/>
          </a:xfrm>
          <a:prstGeom prst="rect">
            <a:avLst/>
          </a:prstGeom>
        </p:spPr>
        <p:txBody>
          <a:bodyPr lIns="0" tIns="0" rIns="0" bIns="0" rtlCol="0" anchor="t">
            <a:spAutoFit/>
          </a:bodyPr>
          <a:lstStyle/>
          <a:p>
            <a:pPr algn="l">
              <a:lnSpc>
                <a:spcPts val="7323"/>
              </a:lnSpc>
            </a:pPr>
            <a:r>
              <a:rPr lang="en-US" sz="6658" b="1" dirty="0">
                <a:solidFill>
                  <a:srgbClr val="FF0000"/>
                </a:solidFill>
                <a:latin typeface="Big Shoulders Display Bold"/>
                <a:ea typeface="Big Shoulders Display Bold"/>
                <a:cs typeface="Big Shoulders Display Bold"/>
                <a:sym typeface="Big Shoulders Display Bold"/>
              </a:rPr>
              <a:t>Model Comparison</a:t>
            </a:r>
          </a:p>
        </p:txBody>
      </p:sp>
      <p:sp>
        <p:nvSpPr>
          <p:cNvPr id="18" name="TextBox 18"/>
          <p:cNvSpPr txBox="1"/>
          <p:nvPr/>
        </p:nvSpPr>
        <p:spPr>
          <a:xfrm>
            <a:off x="8228136" y="8654092"/>
            <a:ext cx="2968871" cy="419217"/>
          </a:xfrm>
          <a:prstGeom prst="rect">
            <a:avLst/>
          </a:prstGeom>
        </p:spPr>
        <p:txBody>
          <a:bodyPr lIns="0" tIns="0" rIns="0" bIns="0" rtlCol="0" anchor="t">
            <a:spAutoFit/>
          </a:bodyPr>
          <a:lstStyle/>
          <a:p>
            <a:pPr algn="ctr">
              <a:lnSpc>
                <a:spcPts val="3354"/>
              </a:lnSpc>
              <a:spcBef>
                <a:spcPct val="0"/>
              </a:spcBef>
            </a:pPr>
            <a:r>
              <a:rPr lang="en-US" sz="2396" b="1" dirty="0">
                <a:solidFill>
                  <a:srgbClr val="000000"/>
                </a:solidFill>
                <a:latin typeface="Garet Bold"/>
                <a:ea typeface="Garet Bold"/>
                <a:cs typeface="Garet Bold"/>
                <a:sym typeface="Garet Bold"/>
              </a:rPr>
              <a:t>R</a:t>
            </a:r>
          </a:p>
        </p:txBody>
      </p:sp>
      <p:sp>
        <p:nvSpPr>
          <p:cNvPr id="19" name="TextBox 19"/>
          <p:cNvSpPr txBox="1"/>
          <p:nvPr/>
        </p:nvSpPr>
        <p:spPr>
          <a:xfrm>
            <a:off x="1119323" y="8240742"/>
            <a:ext cx="4644241" cy="759119"/>
          </a:xfrm>
          <a:prstGeom prst="rect">
            <a:avLst/>
          </a:prstGeom>
        </p:spPr>
        <p:txBody>
          <a:bodyPr lIns="0" tIns="0" rIns="0" bIns="0" rtlCol="0" anchor="t">
            <a:spAutoFit/>
          </a:bodyPr>
          <a:lstStyle/>
          <a:p>
            <a:pPr algn="ctr">
              <a:lnSpc>
                <a:spcPts val="1956"/>
              </a:lnSpc>
              <a:spcBef>
                <a:spcPct val="0"/>
              </a:spcBef>
            </a:pPr>
            <a:r>
              <a:rPr lang="en-US" sz="1397" dirty="0">
                <a:solidFill>
                  <a:srgbClr val="000000"/>
                </a:solidFill>
                <a:latin typeface="Garet"/>
                <a:ea typeface="Garet"/>
                <a:cs typeface="Garet"/>
                <a:sym typeface="Garet"/>
              </a:rPr>
              <a:t>Ensemble models (</a:t>
            </a:r>
            <a:r>
              <a:rPr lang="en-US" sz="1397" dirty="0" err="1">
                <a:solidFill>
                  <a:srgbClr val="000000"/>
                </a:solidFill>
                <a:latin typeface="Garet"/>
                <a:ea typeface="Garet"/>
                <a:cs typeface="Garet"/>
                <a:sym typeface="Garet"/>
              </a:rPr>
              <a:t>CatBoost</a:t>
            </a:r>
            <a:r>
              <a:rPr lang="en-US" sz="1397" dirty="0">
                <a:solidFill>
                  <a:srgbClr val="000000"/>
                </a:solidFill>
                <a:latin typeface="Garet"/>
                <a:ea typeface="Garet"/>
                <a:cs typeface="Garet"/>
                <a:sym typeface="Garet"/>
              </a:rPr>
              <a:t>, Random Forest, </a:t>
            </a:r>
            <a:r>
              <a:rPr lang="en-US" sz="1397" dirty="0" err="1">
                <a:solidFill>
                  <a:srgbClr val="000000"/>
                </a:solidFill>
                <a:latin typeface="Garet"/>
                <a:ea typeface="Garet"/>
                <a:cs typeface="Garet"/>
                <a:sym typeface="Garet"/>
              </a:rPr>
              <a:t>XGBoost</a:t>
            </a:r>
            <a:r>
              <a:rPr lang="en-US" sz="1397" dirty="0">
                <a:solidFill>
                  <a:srgbClr val="000000"/>
                </a:solidFill>
                <a:latin typeface="Garet"/>
                <a:ea typeface="Garet"/>
                <a:cs typeface="Garet"/>
                <a:sym typeface="Garet"/>
              </a:rPr>
              <a:t>) significantly outperformed traditional methods.</a:t>
            </a:r>
          </a:p>
        </p:txBody>
      </p:sp>
      <p:sp>
        <p:nvSpPr>
          <p:cNvPr id="21" name="TextBox 21"/>
          <p:cNvSpPr txBox="1"/>
          <p:nvPr/>
        </p:nvSpPr>
        <p:spPr>
          <a:xfrm>
            <a:off x="12572573" y="8240742"/>
            <a:ext cx="4644241" cy="1015663"/>
          </a:xfrm>
          <a:prstGeom prst="rect">
            <a:avLst/>
          </a:prstGeom>
        </p:spPr>
        <p:txBody>
          <a:bodyPr lIns="0" tIns="0" rIns="0" bIns="0" rtlCol="0" anchor="t">
            <a:spAutoFit/>
          </a:bodyPr>
          <a:lstStyle/>
          <a:p>
            <a:pPr algn="ctr">
              <a:lnSpc>
                <a:spcPts val="1956"/>
              </a:lnSpc>
              <a:spcBef>
                <a:spcPct val="0"/>
              </a:spcBef>
            </a:pPr>
            <a:r>
              <a:rPr lang="en-US" sz="1400" dirty="0"/>
              <a:t>Minor hyperparameter tuning was conducted using </a:t>
            </a:r>
            <a:r>
              <a:rPr lang="en-US" sz="1400" dirty="0" err="1"/>
              <a:t>GridSearchCV</a:t>
            </a:r>
            <a:r>
              <a:rPr lang="en-US" sz="1400" dirty="0"/>
              <a:t> and </a:t>
            </a:r>
            <a:r>
              <a:rPr lang="en-US" sz="1400" dirty="0" err="1"/>
              <a:t>RandomSearchCV</a:t>
            </a:r>
            <a:r>
              <a:rPr lang="en-US" sz="1400" dirty="0"/>
              <a:t>.</a:t>
            </a:r>
            <a:br>
              <a:rPr lang="en-US" sz="1400" dirty="0"/>
            </a:br>
            <a:r>
              <a:rPr lang="en-US" sz="1400" dirty="0" err="1"/>
              <a:t>CatBoost</a:t>
            </a:r>
            <a:r>
              <a:rPr lang="en-US" sz="1400" dirty="0"/>
              <a:t> showed slight improvement; other models showed stable or marginal changes, confirming initial robustness.</a:t>
            </a:r>
            <a:endParaRPr lang="en-US" sz="1397" dirty="0">
              <a:solidFill>
                <a:srgbClr val="000000"/>
              </a:solidFill>
              <a:latin typeface="Garet"/>
              <a:ea typeface="Garet"/>
              <a:cs typeface="Garet"/>
              <a:sym typeface="Garet"/>
            </a:endParaRPr>
          </a:p>
        </p:txBody>
      </p:sp>
      <p:sp>
        <p:nvSpPr>
          <p:cNvPr id="22" name="Freeform 22"/>
          <p:cNvSpPr/>
          <p:nvPr/>
        </p:nvSpPr>
        <p:spPr>
          <a:xfrm>
            <a:off x="659814"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23" name="Freeform 23"/>
          <p:cNvSpPr/>
          <p:nvPr/>
        </p:nvSpPr>
        <p:spPr>
          <a:xfrm>
            <a:off x="17075922"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graphicFrame>
        <p:nvGraphicFramePr>
          <p:cNvPr id="30" name="Chart 29">
            <a:extLst>
              <a:ext uri="{FF2B5EF4-FFF2-40B4-BE49-F238E27FC236}">
                <a16:creationId xmlns:a16="http://schemas.microsoft.com/office/drawing/2014/main" id="{771B1C73-A2FE-33F2-043D-F698D95E04AC}"/>
              </a:ext>
            </a:extLst>
          </p:cNvPr>
          <p:cNvGraphicFramePr/>
          <p:nvPr>
            <p:extLst>
              <p:ext uri="{D42A27DB-BD31-4B8C-83A1-F6EECF244321}">
                <p14:modId xmlns:p14="http://schemas.microsoft.com/office/powerpoint/2010/main" val="2392399539"/>
              </p:ext>
            </p:extLst>
          </p:nvPr>
        </p:nvGraphicFramePr>
        <p:xfrm>
          <a:off x="2494911" y="1260526"/>
          <a:ext cx="13331838" cy="6242052"/>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a:extLst>
            <a:ext uri="{FF2B5EF4-FFF2-40B4-BE49-F238E27FC236}">
              <a16:creationId xmlns:a16="http://schemas.microsoft.com/office/drawing/2014/main" id="{5BB9A916-69E7-4CEB-95F8-BBC1D3A2838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05BCB80-AF3C-E068-F9C3-A1FE93282BE2}"/>
              </a:ext>
            </a:extLst>
          </p:cNvPr>
          <p:cNvSpPr/>
          <p:nvPr/>
        </p:nvSpPr>
        <p:spPr>
          <a:xfrm flipH="1">
            <a:off x="11997399" y="4898601"/>
            <a:ext cx="7658701" cy="5533411"/>
          </a:xfrm>
          <a:custGeom>
            <a:avLst/>
            <a:gdLst/>
            <a:ahLst/>
            <a:cxnLst/>
            <a:rect l="l" t="t" r="r" b="b"/>
            <a:pathLst>
              <a:path w="7658701" h="5533411">
                <a:moveTo>
                  <a:pt x="7658701" y="0"/>
                </a:moveTo>
                <a:lnTo>
                  <a:pt x="0" y="0"/>
                </a:lnTo>
                <a:lnTo>
                  <a:pt x="0" y="5533412"/>
                </a:lnTo>
                <a:lnTo>
                  <a:pt x="7658701" y="5533412"/>
                </a:lnTo>
                <a:lnTo>
                  <a:pt x="7658701"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a:extLst>
              <a:ext uri="{FF2B5EF4-FFF2-40B4-BE49-F238E27FC236}">
                <a16:creationId xmlns:a16="http://schemas.microsoft.com/office/drawing/2014/main" id="{6E1361B4-9B9A-B615-7063-5448BEF4D502}"/>
              </a:ext>
            </a:extLst>
          </p:cNvPr>
          <p:cNvSpPr/>
          <p:nvPr/>
        </p:nvSpPr>
        <p:spPr>
          <a:xfrm>
            <a:off x="-1368100" y="4898601"/>
            <a:ext cx="7658701" cy="5533411"/>
          </a:xfrm>
          <a:custGeom>
            <a:avLst/>
            <a:gdLst/>
            <a:ahLst/>
            <a:cxnLst/>
            <a:rect l="l" t="t" r="r" b="b"/>
            <a:pathLst>
              <a:path w="7658701" h="5533411">
                <a:moveTo>
                  <a:pt x="0" y="0"/>
                </a:moveTo>
                <a:lnTo>
                  <a:pt x="7658701" y="0"/>
                </a:lnTo>
                <a:lnTo>
                  <a:pt x="7658701" y="5533412"/>
                </a:lnTo>
                <a:lnTo>
                  <a:pt x="0" y="5533412"/>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6" name="Group 6">
            <a:extLst>
              <a:ext uri="{FF2B5EF4-FFF2-40B4-BE49-F238E27FC236}">
                <a16:creationId xmlns:a16="http://schemas.microsoft.com/office/drawing/2014/main" id="{3BF8878A-246B-549F-0836-33560826B314}"/>
              </a:ext>
            </a:extLst>
          </p:cNvPr>
          <p:cNvGrpSpPr/>
          <p:nvPr/>
        </p:nvGrpSpPr>
        <p:grpSpPr>
          <a:xfrm>
            <a:off x="3585259" y="170270"/>
            <a:ext cx="11452811" cy="1327702"/>
            <a:chOff x="0" y="0"/>
            <a:chExt cx="3016378" cy="1170563"/>
          </a:xfrm>
        </p:grpSpPr>
        <p:sp>
          <p:nvSpPr>
            <p:cNvPr id="7" name="Freeform 7">
              <a:extLst>
                <a:ext uri="{FF2B5EF4-FFF2-40B4-BE49-F238E27FC236}">
                  <a16:creationId xmlns:a16="http://schemas.microsoft.com/office/drawing/2014/main" id="{34EBADD1-70EC-0B8C-B930-39BB632B3F7D}"/>
                </a:ext>
              </a:extLst>
            </p:cNvPr>
            <p:cNvSpPr/>
            <p:nvPr/>
          </p:nvSpPr>
          <p:spPr>
            <a:xfrm>
              <a:off x="0" y="0"/>
              <a:ext cx="3016378" cy="1170563"/>
            </a:xfrm>
            <a:custGeom>
              <a:avLst/>
              <a:gdLst/>
              <a:ahLst/>
              <a:cxnLst/>
              <a:rect l="l" t="t" r="r" b="b"/>
              <a:pathLst>
                <a:path w="3016378" h="1170563">
                  <a:moveTo>
                    <a:pt x="0" y="0"/>
                  </a:moveTo>
                  <a:lnTo>
                    <a:pt x="3016378" y="0"/>
                  </a:lnTo>
                  <a:lnTo>
                    <a:pt x="3016378" y="1170563"/>
                  </a:lnTo>
                  <a:lnTo>
                    <a:pt x="0" y="1170563"/>
                  </a:lnTo>
                  <a:close/>
                </a:path>
              </a:pathLst>
            </a:custGeom>
            <a:solidFill>
              <a:srgbClr val="0147A6"/>
            </a:solidFill>
          </p:spPr>
          <p:txBody>
            <a:bodyPr/>
            <a:lstStyle/>
            <a:p>
              <a:endParaRPr lang="en-MY"/>
            </a:p>
          </p:txBody>
        </p:sp>
        <p:sp>
          <p:nvSpPr>
            <p:cNvPr id="8" name="TextBox 8">
              <a:extLst>
                <a:ext uri="{FF2B5EF4-FFF2-40B4-BE49-F238E27FC236}">
                  <a16:creationId xmlns:a16="http://schemas.microsoft.com/office/drawing/2014/main" id="{DD9D5B90-4FB4-BDD4-BF1A-C4DDB43B0567}"/>
                </a:ext>
              </a:extLst>
            </p:cNvPr>
            <p:cNvSpPr txBox="1"/>
            <p:nvPr/>
          </p:nvSpPr>
          <p:spPr>
            <a:xfrm>
              <a:off x="0" y="-38100"/>
              <a:ext cx="3016378" cy="1208663"/>
            </a:xfrm>
            <a:prstGeom prst="rect">
              <a:avLst/>
            </a:prstGeom>
          </p:spPr>
          <p:txBody>
            <a:bodyPr lIns="50800" tIns="50800" rIns="50800" bIns="50800" rtlCol="0" anchor="ctr"/>
            <a:lstStyle/>
            <a:p>
              <a:pPr algn="ctr">
                <a:lnSpc>
                  <a:spcPts val="2659"/>
                </a:lnSpc>
              </a:pPr>
              <a:endParaRPr/>
            </a:p>
          </p:txBody>
        </p:sp>
      </p:grpSp>
      <p:sp>
        <p:nvSpPr>
          <p:cNvPr id="9" name="AutoShape 9">
            <a:extLst>
              <a:ext uri="{FF2B5EF4-FFF2-40B4-BE49-F238E27FC236}">
                <a16:creationId xmlns:a16="http://schemas.microsoft.com/office/drawing/2014/main" id="{54A837CD-127A-8875-97FD-0E085B8E4E2F}"/>
              </a:ext>
            </a:extLst>
          </p:cNvPr>
          <p:cNvSpPr/>
          <p:nvPr/>
        </p:nvSpPr>
        <p:spPr>
          <a:xfrm flipV="1">
            <a:off x="9982200" y="5800750"/>
            <a:ext cx="0" cy="3235295"/>
          </a:xfrm>
          <a:prstGeom prst="line">
            <a:avLst/>
          </a:prstGeom>
          <a:ln w="38100" cap="flat">
            <a:solidFill>
              <a:srgbClr val="000000"/>
            </a:solidFill>
            <a:prstDash val="solid"/>
            <a:headEnd type="none" w="sm" len="sm"/>
            <a:tailEnd type="none" w="sm" len="sm"/>
          </a:ln>
        </p:spPr>
        <p:txBody>
          <a:bodyPr/>
          <a:lstStyle/>
          <a:p>
            <a:endParaRPr lang="en-MY"/>
          </a:p>
        </p:txBody>
      </p:sp>
      <p:sp>
        <p:nvSpPr>
          <p:cNvPr id="11" name="Freeform 11">
            <a:extLst>
              <a:ext uri="{FF2B5EF4-FFF2-40B4-BE49-F238E27FC236}">
                <a16:creationId xmlns:a16="http://schemas.microsoft.com/office/drawing/2014/main" id="{4DBC9DBA-8628-F3B3-1B29-B72B834B9A68}"/>
              </a:ext>
            </a:extLst>
          </p:cNvPr>
          <p:cNvSpPr/>
          <p:nvPr/>
        </p:nvSpPr>
        <p:spPr>
          <a:xfrm rot="16200000">
            <a:off x="5920765" y="1781484"/>
            <a:ext cx="930908" cy="930908"/>
          </a:xfrm>
          <a:custGeom>
            <a:avLst/>
            <a:gdLst/>
            <a:ahLst/>
            <a:cxnLst/>
            <a:rect l="l" t="t" r="r" b="b"/>
            <a:pathLst>
              <a:path w="930908" h="930908">
                <a:moveTo>
                  <a:pt x="0" y="0"/>
                </a:moveTo>
                <a:lnTo>
                  <a:pt x="930908" y="0"/>
                </a:lnTo>
                <a:lnTo>
                  <a:pt x="930908" y="930908"/>
                </a:lnTo>
                <a:lnTo>
                  <a:pt x="0" y="9309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12" name="TextBox 12">
            <a:extLst>
              <a:ext uri="{FF2B5EF4-FFF2-40B4-BE49-F238E27FC236}">
                <a16:creationId xmlns:a16="http://schemas.microsoft.com/office/drawing/2014/main" id="{52E78775-2C95-0622-805B-8A35DF553F1F}"/>
              </a:ext>
            </a:extLst>
          </p:cNvPr>
          <p:cNvSpPr txBox="1"/>
          <p:nvPr/>
        </p:nvSpPr>
        <p:spPr>
          <a:xfrm>
            <a:off x="3890491" y="379374"/>
            <a:ext cx="11615697" cy="936154"/>
          </a:xfrm>
          <a:prstGeom prst="rect">
            <a:avLst/>
          </a:prstGeom>
        </p:spPr>
        <p:txBody>
          <a:bodyPr wrap="square" lIns="0" tIns="0" rIns="0" bIns="0" rtlCol="0" anchor="t">
            <a:spAutoFit/>
          </a:bodyPr>
          <a:lstStyle/>
          <a:p>
            <a:pPr algn="l">
              <a:lnSpc>
                <a:spcPts val="7323"/>
              </a:lnSpc>
            </a:pPr>
            <a:r>
              <a:rPr lang="en-US" sz="6658" b="1" dirty="0">
                <a:solidFill>
                  <a:srgbClr val="FFFFFF"/>
                </a:solidFill>
                <a:latin typeface="Big Shoulders Display Bold"/>
                <a:ea typeface="Big Shoulders Display Bold"/>
                <a:cs typeface="Big Shoulders Display Bold"/>
                <a:sym typeface="Big Shoulders Display Bold"/>
              </a:rPr>
              <a:t>Fairness &amp; Explainability Techniques</a:t>
            </a:r>
          </a:p>
        </p:txBody>
      </p:sp>
      <p:sp>
        <p:nvSpPr>
          <p:cNvPr id="16" name="TextBox 16">
            <a:extLst>
              <a:ext uri="{FF2B5EF4-FFF2-40B4-BE49-F238E27FC236}">
                <a16:creationId xmlns:a16="http://schemas.microsoft.com/office/drawing/2014/main" id="{15CF5E28-A426-6111-F1D5-717D330CF44B}"/>
              </a:ext>
            </a:extLst>
          </p:cNvPr>
          <p:cNvSpPr txBox="1"/>
          <p:nvPr/>
        </p:nvSpPr>
        <p:spPr>
          <a:xfrm>
            <a:off x="7162800" y="2031927"/>
            <a:ext cx="3493505" cy="419217"/>
          </a:xfrm>
          <a:prstGeom prst="rect">
            <a:avLst/>
          </a:prstGeom>
        </p:spPr>
        <p:txBody>
          <a:bodyPr wrap="square" lIns="0" tIns="0" rIns="0" bIns="0" rtlCol="0" anchor="t">
            <a:spAutoFit/>
          </a:bodyPr>
          <a:lstStyle/>
          <a:p>
            <a:pPr algn="ctr">
              <a:lnSpc>
                <a:spcPts val="3354"/>
              </a:lnSpc>
              <a:spcBef>
                <a:spcPct val="0"/>
              </a:spcBef>
            </a:pPr>
            <a:r>
              <a:rPr lang="en-US" sz="2396" b="1" dirty="0">
                <a:solidFill>
                  <a:srgbClr val="000000"/>
                </a:solidFill>
                <a:latin typeface="Garet Bold"/>
                <a:ea typeface="Garet Bold"/>
                <a:cs typeface="Garet Bold"/>
                <a:sym typeface="Garet Bold"/>
              </a:rPr>
              <a:t>Fairness Evaluation</a:t>
            </a:r>
          </a:p>
        </p:txBody>
      </p:sp>
      <p:sp>
        <p:nvSpPr>
          <p:cNvPr id="22" name="Freeform 22">
            <a:extLst>
              <a:ext uri="{FF2B5EF4-FFF2-40B4-BE49-F238E27FC236}">
                <a16:creationId xmlns:a16="http://schemas.microsoft.com/office/drawing/2014/main" id="{0773BC93-EB44-B022-DAD1-B749DAA126ED}"/>
              </a:ext>
            </a:extLst>
          </p:cNvPr>
          <p:cNvSpPr/>
          <p:nvPr/>
        </p:nvSpPr>
        <p:spPr>
          <a:xfrm>
            <a:off x="659814"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MY"/>
          </a:p>
        </p:txBody>
      </p:sp>
      <p:sp>
        <p:nvSpPr>
          <p:cNvPr id="23" name="Freeform 23">
            <a:extLst>
              <a:ext uri="{FF2B5EF4-FFF2-40B4-BE49-F238E27FC236}">
                <a16:creationId xmlns:a16="http://schemas.microsoft.com/office/drawing/2014/main" id="{60796D0A-F651-2465-954E-5569240B3BAA}"/>
              </a:ext>
            </a:extLst>
          </p:cNvPr>
          <p:cNvSpPr/>
          <p:nvPr/>
        </p:nvSpPr>
        <p:spPr>
          <a:xfrm>
            <a:off x="17075922" y="6586708"/>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MY"/>
          </a:p>
        </p:txBody>
      </p:sp>
      <p:graphicFrame>
        <p:nvGraphicFramePr>
          <p:cNvPr id="24" name="Table 23">
            <a:extLst>
              <a:ext uri="{FF2B5EF4-FFF2-40B4-BE49-F238E27FC236}">
                <a16:creationId xmlns:a16="http://schemas.microsoft.com/office/drawing/2014/main" id="{B3FA30A4-D631-32CD-401E-DB18E908D432}"/>
              </a:ext>
            </a:extLst>
          </p:cNvPr>
          <p:cNvGraphicFramePr>
            <a:graphicFrameLocks noGrp="1"/>
          </p:cNvGraphicFramePr>
          <p:nvPr>
            <p:extLst>
              <p:ext uri="{D42A27DB-BD31-4B8C-83A1-F6EECF244321}">
                <p14:modId xmlns:p14="http://schemas.microsoft.com/office/powerpoint/2010/main" val="2063020816"/>
              </p:ext>
            </p:extLst>
          </p:nvPr>
        </p:nvGraphicFramePr>
        <p:xfrm>
          <a:off x="5233102" y="3006669"/>
          <a:ext cx="6781800" cy="165100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479430225"/>
                    </a:ext>
                  </a:extLst>
                </a:gridCol>
                <a:gridCol w="1854200">
                  <a:extLst>
                    <a:ext uri="{9D8B030D-6E8A-4147-A177-3AD203B41FA5}">
                      <a16:colId xmlns:a16="http://schemas.microsoft.com/office/drawing/2014/main" val="2094581724"/>
                    </a:ext>
                  </a:extLst>
                </a:gridCol>
                <a:gridCol w="2260600">
                  <a:extLst>
                    <a:ext uri="{9D8B030D-6E8A-4147-A177-3AD203B41FA5}">
                      <a16:colId xmlns:a16="http://schemas.microsoft.com/office/drawing/2014/main" val="2329425801"/>
                    </a:ext>
                  </a:extLst>
                </a:gridCol>
              </a:tblGrid>
              <a:tr h="370840">
                <a:tc>
                  <a:txBody>
                    <a:bodyPr/>
                    <a:lstStyle/>
                    <a:p>
                      <a:r>
                        <a:rPr lang="en-US" dirty="0"/>
                        <a:t>Metric</a:t>
                      </a:r>
                      <a:endParaRPr lang="en-MY" dirty="0"/>
                    </a:p>
                  </a:txBody>
                  <a:tcPr/>
                </a:tc>
                <a:tc>
                  <a:txBody>
                    <a:bodyPr/>
                    <a:lstStyle/>
                    <a:p>
                      <a:r>
                        <a:rPr lang="en-US" dirty="0"/>
                        <a:t>Before</a:t>
                      </a:r>
                      <a:endParaRPr lang="en-MY" dirty="0"/>
                    </a:p>
                  </a:txBody>
                  <a:tcPr/>
                </a:tc>
                <a:tc>
                  <a:txBody>
                    <a:bodyPr/>
                    <a:lstStyle/>
                    <a:p>
                      <a:r>
                        <a:rPr lang="en-US" dirty="0"/>
                        <a:t>After</a:t>
                      </a:r>
                      <a:endParaRPr lang="en-MY" dirty="0"/>
                    </a:p>
                  </a:txBody>
                  <a:tcPr/>
                </a:tc>
                <a:extLst>
                  <a:ext uri="{0D108BD9-81ED-4DB2-BD59-A6C34878D82A}">
                    <a16:rowId xmlns:a16="http://schemas.microsoft.com/office/drawing/2014/main" val="3791435816"/>
                  </a:ext>
                </a:extLst>
              </a:tr>
              <a:tr h="370840">
                <a:tc>
                  <a:txBody>
                    <a:bodyPr/>
                    <a:lstStyle/>
                    <a:p>
                      <a:r>
                        <a:rPr lang="en-US" dirty="0"/>
                        <a:t>Demographic Parity Difference (DPD)</a:t>
                      </a:r>
                      <a:endParaRPr lang="en-MY" dirty="0"/>
                    </a:p>
                  </a:txBody>
                  <a:tcPr/>
                </a:tc>
                <a:tc>
                  <a:txBody>
                    <a:bodyPr/>
                    <a:lstStyle/>
                    <a:p>
                      <a:r>
                        <a:rPr lang="en-US" dirty="0"/>
                        <a:t>0.0142</a:t>
                      </a:r>
                      <a:endParaRPr lang="en-MY" dirty="0"/>
                    </a:p>
                  </a:txBody>
                  <a:tcPr/>
                </a:tc>
                <a:tc>
                  <a:txBody>
                    <a:bodyPr/>
                    <a:lstStyle/>
                    <a:p>
                      <a:r>
                        <a:rPr lang="en-US" dirty="0"/>
                        <a:t>~0.01</a:t>
                      </a:r>
                      <a:endParaRPr lang="en-MY" dirty="0"/>
                    </a:p>
                  </a:txBody>
                  <a:tcPr/>
                </a:tc>
                <a:extLst>
                  <a:ext uri="{0D108BD9-81ED-4DB2-BD59-A6C34878D82A}">
                    <a16:rowId xmlns:a16="http://schemas.microsoft.com/office/drawing/2014/main" val="1428154012"/>
                  </a:ext>
                </a:extLst>
              </a:tr>
              <a:tr h="370840">
                <a:tc>
                  <a:txBody>
                    <a:bodyPr/>
                    <a:lstStyle/>
                    <a:p>
                      <a:r>
                        <a:rPr lang="en-US" dirty="0"/>
                        <a:t>Equalized Odds Difference (EOD)</a:t>
                      </a:r>
                      <a:endParaRPr lang="en-MY" dirty="0"/>
                    </a:p>
                  </a:txBody>
                  <a:tcPr/>
                </a:tc>
                <a:tc>
                  <a:txBody>
                    <a:bodyPr/>
                    <a:lstStyle/>
                    <a:p>
                      <a:r>
                        <a:rPr lang="en-US" dirty="0"/>
                        <a:t>0.0414</a:t>
                      </a:r>
                      <a:endParaRPr lang="en-MY" dirty="0"/>
                    </a:p>
                  </a:txBody>
                  <a:tcPr/>
                </a:tc>
                <a:tc>
                  <a:txBody>
                    <a:bodyPr/>
                    <a:lstStyle/>
                    <a:p>
                      <a:r>
                        <a:rPr lang="en-US" dirty="0"/>
                        <a:t>~0.03</a:t>
                      </a:r>
                      <a:endParaRPr lang="en-MY" dirty="0"/>
                    </a:p>
                  </a:txBody>
                  <a:tcPr/>
                </a:tc>
                <a:extLst>
                  <a:ext uri="{0D108BD9-81ED-4DB2-BD59-A6C34878D82A}">
                    <a16:rowId xmlns:a16="http://schemas.microsoft.com/office/drawing/2014/main" val="4255178383"/>
                  </a:ext>
                </a:extLst>
              </a:tr>
            </a:tbl>
          </a:graphicData>
        </a:graphic>
      </p:graphicFrame>
      <p:graphicFrame>
        <p:nvGraphicFramePr>
          <p:cNvPr id="27" name="Chart 26">
            <a:extLst>
              <a:ext uri="{FF2B5EF4-FFF2-40B4-BE49-F238E27FC236}">
                <a16:creationId xmlns:a16="http://schemas.microsoft.com/office/drawing/2014/main" id="{067CCED6-196D-5DB5-C76A-076FC13881F3}"/>
              </a:ext>
            </a:extLst>
          </p:cNvPr>
          <p:cNvGraphicFramePr/>
          <p:nvPr>
            <p:extLst>
              <p:ext uri="{D42A27DB-BD31-4B8C-83A1-F6EECF244321}">
                <p14:modId xmlns:p14="http://schemas.microsoft.com/office/powerpoint/2010/main" val="3234941257"/>
              </p:ext>
            </p:extLst>
          </p:nvPr>
        </p:nvGraphicFramePr>
        <p:xfrm>
          <a:off x="1751996" y="5992554"/>
          <a:ext cx="7291346" cy="3915071"/>
        </p:xfrm>
        <a:graphic>
          <a:graphicData uri="http://schemas.openxmlformats.org/drawingml/2006/chart">
            <c:chart xmlns:c="http://schemas.openxmlformats.org/drawingml/2006/chart" xmlns:r="http://schemas.openxmlformats.org/officeDocument/2006/relationships" r:id="rId8"/>
          </a:graphicData>
        </a:graphic>
      </p:graphicFrame>
      <p:sp>
        <p:nvSpPr>
          <p:cNvPr id="28" name="Freeform 11">
            <a:extLst>
              <a:ext uri="{FF2B5EF4-FFF2-40B4-BE49-F238E27FC236}">
                <a16:creationId xmlns:a16="http://schemas.microsoft.com/office/drawing/2014/main" id="{B96900A9-D263-7730-5B1A-874FFA8C8FD0}"/>
              </a:ext>
            </a:extLst>
          </p:cNvPr>
          <p:cNvSpPr/>
          <p:nvPr/>
        </p:nvSpPr>
        <p:spPr>
          <a:xfrm rot="16200000">
            <a:off x="2959583" y="5053581"/>
            <a:ext cx="930908" cy="930908"/>
          </a:xfrm>
          <a:custGeom>
            <a:avLst/>
            <a:gdLst/>
            <a:ahLst/>
            <a:cxnLst/>
            <a:rect l="l" t="t" r="r" b="b"/>
            <a:pathLst>
              <a:path w="930908" h="930908">
                <a:moveTo>
                  <a:pt x="0" y="0"/>
                </a:moveTo>
                <a:lnTo>
                  <a:pt x="930908" y="0"/>
                </a:lnTo>
                <a:lnTo>
                  <a:pt x="930908" y="930908"/>
                </a:lnTo>
                <a:lnTo>
                  <a:pt x="0" y="9309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29" name="TextBox 17">
            <a:extLst>
              <a:ext uri="{FF2B5EF4-FFF2-40B4-BE49-F238E27FC236}">
                <a16:creationId xmlns:a16="http://schemas.microsoft.com/office/drawing/2014/main" id="{F2B31AB1-68F0-ABC6-0CC0-4CD9731240FB}"/>
              </a:ext>
            </a:extLst>
          </p:cNvPr>
          <p:cNvSpPr txBox="1"/>
          <p:nvPr/>
        </p:nvSpPr>
        <p:spPr>
          <a:xfrm>
            <a:off x="4360201" y="5309425"/>
            <a:ext cx="4269675" cy="419217"/>
          </a:xfrm>
          <a:prstGeom prst="rect">
            <a:avLst/>
          </a:prstGeom>
        </p:spPr>
        <p:txBody>
          <a:bodyPr wrap="square" lIns="0" tIns="0" rIns="0" bIns="0" rtlCol="0" anchor="t">
            <a:spAutoFit/>
          </a:bodyPr>
          <a:lstStyle/>
          <a:p>
            <a:pPr algn="ctr">
              <a:lnSpc>
                <a:spcPts val="3354"/>
              </a:lnSpc>
              <a:spcBef>
                <a:spcPct val="0"/>
              </a:spcBef>
            </a:pPr>
            <a:r>
              <a:rPr lang="en-US" sz="2396" b="1" dirty="0">
                <a:solidFill>
                  <a:srgbClr val="000000"/>
                </a:solidFill>
                <a:latin typeface="Garet Bold"/>
                <a:ea typeface="Garet Bold"/>
                <a:cs typeface="Garet Bold"/>
                <a:sym typeface="Garet Bold"/>
              </a:rPr>
              <a:t>SHAP (Global Importance)</a:t>
            </a:r>
          </a:p>
        </p:txBody>
      </p:sp>
      <p:sp>
        <p:nvSpPr>
          <p:cNvPr id="30" name="Freeform 11">
            <a:extLst>
              <a:ext uri="{FF2B5EF4-FFF2-40B4-BE49-F238E27FC236}">
                <a16:creationId xmlns:a16="http://schemas.microsoft.com/office/drawing/2014/main" id="{BFB3E11D-4B1D-0BD9-96CA-C8423AA84A71}"/>
              </a:ext>
            </a:extLst>
          </p:cNvPr>
          <p:cNvSpPr/>
          <p:nvPr/>
        </p:nvSpPr>
        <p:spPr>
          <a:xfrm rot="16200000">
            <a:off x="11118479" y="5125689"/>
            <a:ext cx="930908" cy="930908"/>
          </a:xfrm>
          <a:custGeom>
            <a:avLst/>
            <a:gdLst/>
            <a:ahLst/>
            <a:cxnLst/>
            <a:rect l="l" t="t" r="r" b="b"/>
            <a:pathLst>
              <a:path w="930908" h="930908">
                <a:moveTo>
                  <a:pt x="0" y="0"/>
                </a:moveTo>
                <a:lnTo>
                  <a:pt x="930908" y="0"/>
                </a:lnTo>
                <a:lnTo>
                  <a:pt x="930908" y="930908"/>
                </a:lnTo>
                <a:lnTo>
                  <a:pt x="0" y="9309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31" name="TextBox 17">
            <a:extLst>
              <a:ext uri="{FF2B5EF4-FFF2-40B4-BE49-F238E27FC236}">
                <a16:creationId xmlns:a16="http://schemas.microsoft.com/office/drawing/2014/main" id="{B2FEAB9A-83A1-AAE7-0EED-AFA2C1973C89}"/>
              </a:ext>
            </a:extLst>
          </p:cNvPr>
          <p:cNvSpPr txBox="1"/>
          <p:nvPr/>
        </p:nvSpPr>
        <p:spPr>
          <a:xfrm>
            <a:off x="12520514" y="5381533"/>
            <a:ext cx="4644241" cy="419217"/>
          </a:xfrm>
          <a:prstGeom prst="rect">
            <a:avLst/>
          </a:prstGeom>
        </p:spPr>
        <p:txBody>
          <a:bodyPr wrap="square" lIns="0" tIns="0" rIns="0" bIns="0" rtlCol="0" anchor="t">
            <a:spAutoFit/>
          </a:bodyPr>
          <a:lstStyle/>
          <a:p>
            <a:pPr algn="ctr">
              <a:lnSpc>
                <a:spcPts val="3354"/>
              </a:lnSpc>
              <a:spcBef>
                <a:spcPct val="0"/>
              </a:spcBef>
            </a:pPr>
            <a:r>
              <a:rPr lang="en-US" sz="2396" b="1" dirty="0">
                <a:solidFill>
                  <a:srgbClr val="000000"/>
                </a:solidFill>
                <a:latin typeface="Garet Bold"/>
                <a:ea typeface="Garet Bold"/>
                <a:cs typeface="Garet Bold"/>
                <a:sym typeface="Garet Bold"/>
              </a:rPr>
              <a:t>LIME (Local Interpretability)</a:t>
            </a:r>
          </a:p>
        </p:txBody>
      </p:sp>
    </p:spTree>
    <p:extLst>
      <p:ext uri="{BB962C8B-B14F-4D97-AF65-F5344CB8AC3E}">
        <p14:creationId xmlns:p14="http://schemas.microsoft.com/office/powerpoint/2010/main" val="2330583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sp>
        <p:nvSpPr>
          <p:cNvPr id="4" name="Freeform 4"/>
          <p:cNvSpPr/>
          <p:nvPr/>
        </p:nvSpPr>
        <p:spPr>
          <a:xfrm flipV="1">
            <a:off x="-624246" y="-712700"/>
            <a:ext cx="9567396" cy="6912444"/>
          </a:xfrm>
          <a:custGeom>
            <a:avLst/>
            <a:gdLst/>
            <a:ahLst/>
            <a:cxnLst/>
            <a:rect l="l" t="t" r="r" b="b"/>
            <a:pathLst>
              <a:path w="9567396" h="6912444">
                <a:moveTo>
                  <a:pt x="0" y="6912444"/>
                </a:moveTo>
                <a:lnTo>
                  <a:pt x="9567396" y="6912444"/>
                </a:lnTo>
                <a:lnTo>
                  <a:pt x="9567396" y="0"/>
                </a:lnTo>
                <a:lnTo>
                  <a:pt x="0" y="0"/>
                </a:lnTo>
                <a:lnTo>
                  <a:pt x="0" y="6912444"/>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5" name="Group 5"/>
          <p:cNvGrpSpPr/>
          <p:nvPr/>
        </p:nvGrpSpPr>
        <p:grpSpPr>
          <a:xfrm>
            <a:off x="7011958" y="0"/>
            <a:ext cx="11276042" cy="10287000"/>
            <a:chOff x="0" y="0"/>
            <a:chExt cx="1457202" cy="2709333"/>
          </a:xfrm>
        </p:grpSpPr>
        <p:sp>
          <p:nvSpPr>
            <p:cNvPr id="6" name="Freeform 6"/>
            <p:cNvSpPr/>
            <p:nvPr/>
          </p:nvSpPr>
          <p:spPr>
            <a:xfrm>
              <a:off x="0" y="0"/>
              <a:ext cx="1457202" cy="2709333"/>
            </a:xfrm>
            <a:custGeom>
              <a:avLst/>
              <a:gdLst/>
              <a:ahLst/>
              <a:cxnLst/>
              <a:rect l="l" t="t" r="r" b="b"/>
              <a:pathLst>
                <a:path w="1457202" h="2709333">
                  <a:moveTo>
                    <a:pt x="0" y="0"/>
                  </a:moveTo>
                  <a:lnTo>
                    <a:pt x="1457202" y="0"/>
                  </a:lnTo>
                  <a:lnTo>
                    <a:pt x="1457202" y="2709333"/>
                  </a:lnTo>
                  <a:lnTo>
                    <a:pt x="0" y="2709333"/>
                  </a:lnTo>
                  <a:close/>
                </a:path>
              </a:pathLst>
            </a:custGeom>
            <a:gradFill rotWithShape="1">
              <a:gsLst>
                <a:gs pos="0">
                  <a:srgbClr val="006BFA">
                    <a:alpha val="100000"/>
                  </a:srgbClr>
                </a:gs>
                <a:gs pos="100000">
                  <a:srgbClr val="012960">
                    <a:alpha val="100000"/>
                  </a:srgbClr>
                </a:gs>
              </a:gsLst>
              <a:lin ang="2700000"/>
            </a:gradFill>
          </p:spPr>
          <p:txBody>
            <a:bodyPr/>
            <a:lstStyle/>
            <a:p>
              <a:endParaRPr lang="en-MY"/>
            </a:p>
          </p:txBody>
        </p:sp>
        <p:sp>
          <p:nvSpPr>
            <p:cNvPr id="7" name="TextBox 7"/>
            <p:cNvSpPr txBox="1"/>
            <p:nvPr/>
          </p:nvSpPr>
          <p:spPr>
            <a:xfrm>
              <a:off x="0" y="-38100"/>
              <a:ext cx="1457202" cy="2747433"/>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28700" y="1085850"/>
            <a:ext cx="5580905" cy="936154"/>
          </a:xfrm>
          <a:prstGeom prst="rect">
            <a:avLst/>
          </a:prstGeom>
        </p:spPr>
        <p:txBody>
          <a:bodyPr lIns="0" tIns="0" rIns="0" bIns="0" rtlCol="0" anchor="t">
            <a:spAutoFit/>
          </a:bodyPr>
          <a:lstStyle/>
          <a:p>
            <a:pPr algn="l">
              <a:lnSpc>
                <a:spcPts val="7323"/>
              </a:lnSpc>
            </a:pPr>
            <a:r>
              <a:rPr lang="en-US" sz="6658" b="1" dirty="0">
                <a:solidFill>
                  <a:srgbClr val="0147A6"/>
                </a:solidFill>
                <a:latin typeface="Big Shoulders Display Bold"/>
                <a:ea typeface="Big Shoulders Display Bold"/>
                <a:cs typeface="Big Shoulders Display Bold"/>
                <a:sym typeface="Big Shoulders Display Bold"/>
              </a:rPr>
              <a:t>KEY FINDINGS</a:t>
            </a:r>
          </a:p>
        </p:txBody>
      </p:sp>
      <p:sp>
        <p:nvSpPr>
          <p:cNvPr id="10" name="AutoShape 10"/>
          <p:cNvSpPr/>
          <p:nvPr/>
        </p:nvSpPr>
        <p:spPr>
          <a:xfrm>
            <a:off x="381000" y="2104394"/>
            <a:ext cx="5170514" cy="0"/>
          </a:xfrm>
          <a:prstGeom prst="line">
            <a:avLst/>
          </a:prstGeom>
          <a:ln w="38100" cap="flat">
            <a:solidFill>
              <a:srgbClr val="000000"/>
            </a:solidFill>
            <a:prstDash val="solid"/>
            <a:headEnd type="none" w="sm" len="sm"/>
            <a:tailEnd type="none" w="sm" len="sm"/>
          </a:ln>
        </p:spPr>
        <p:txBody>
          <a:bodyPr/>
          <a:lstStyle/>
          <a:p>
            <a:endParaRPr lang="en-MY"/>
          </a:p>
        </p:txBody>
      </p:sp>
      <p:sp>
        <p:nvSpPr>
          <p:cNvPr id="12" name="Freeform 12"/>
          <p:cNvSpPr/>
          <p:nvPr/>
        </p:nvSpPr>
        <p:spPr>
          <a:xfrm>
            <a:off x="7387705" y="1028700"/>
            <a:ext cx="466444" cy="460614"/>
          </a:xfrm>
          <a:custGeom>
            <a:avLst/>
            <a:gdLst/>
            <a:ahLst/>
            <a:cxnLst/>
            <a:rect l="l" t="t" r="r" b="b"/>
            <a:pathLst>
              <a:path w="466444" h="460614">
                <a:moveTo>
                  <a:pt x="0" y="0"/>
                </a:moveTo>
                <a:lnTo>
                  <a:pt x="466444" y="0"/>
                </a:lnTo>
                <a:lnTo>
                  <a:pt x="466444" y="460614"/>
                </a:lnTo>
                <a:lnTo>
                  <a:pt x="0" y="4606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13" name="TextBox 13"/>
          <p:cNvSpPr txBox="1"/>
          <p:nvPr/>
        </p:nvSpPr>
        <p:spPr>
          <a:xfrm>
            <a:off x="8002597" y="1979695"/>
            <a:ext cx="3428492" cy="1170000"/>
          </a:xfrm>
          <a:prstGeom prst="rect">
            <a:avLst/>
          </a:prstGeom>
        </p:spPr>
        <p:txBody>
          <a:bodyPr lIns="0" tIns="0" rIns="0" bIns="0" rtlCol="0" anchor="t">
            <a:spAutoFit/>
          </a:bodyPr>
          <a:lstStyle/>
          <a:p>
            <a:pPr algn="l">
              <a:lnSpc>
                <a:spcPts val="2325"/>
              </a:lnSpc>
              <a:spcBef>
                <a:spcPct val="0"/>
              </a:spcBef>
            </a:pPr>
            <a:r>
              <a:rPr lang="en-US" sz="1661" dirty="0" err="1">
                <a:solidFill>
                  <a:srgbClr val="FFFFFF"/>
                </a:solidFill>
                <a:latin typeface="Garet"/>
                <a:ea typeface="Garet"/>
                <a:cs typeface="Garet"/>
                <a:sym typeface="Garet"/>
              </a:rPr>
              <a:t>CatBoost</a:t>
            </a:r>
            <a:r>
              <a:rPr lang="en-US" sz="1661" dirty="0">
                <a:solidFill>
                  <a:srgbClr val="FFFFFF"/>
                </a:solidFill>
                <a:latin typeface="Garet"/>
                <a:ea typeface="Garet"/>
                <a:cs typeface="Garet"/>
                <a:sym typeface="Garet"/>
              </a:rPr>
              <a:t> achieved the highest predictive performance with 95.4% accuracy and 0.93 AUC score.	 </a:t>
            </a:r>
          </a:p>
        </p:txBody>
      </p:sp>
      <p:sp>
        <p:nvSpPr>
          <p:cNvPr id="14" name="Freeform 14"/>
          <p:cNvSpPr/>
          <p:nvPr/>
        </p:nvSpPr>
        <p:spPr>
          <a:xfrm>
            <a:off x="7387705" y="3771900"/>
            <a:ext cx="466444" cy="460614"/>
          </a:xfrm>
          <a:custGeom>
            <a:avLst/>
            <a:gdLst/>
            <a:ahLst/>
            <a:cxnLst/>
            <a:rect l="l" t="t" r="r" b="b"/>
            <a:pathLst>
              <a:path w="466444" h="460614">
                <a:moveTo>
                  <a:pt x="0" y="0"/>
                </a:moveTo>
                <a:lnTo>
                  <a:pt x="466444" y="0"/>
                </a:lnTo>
                <a:lnTo>
                  <a:pt x="466444" y="460614"/>
                </a:lnTo>
                <a:lnTo>
                  <a:pt x="0" y="4606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15" name="TextBox 15"/>
          <p:cNvSpPr txBox="1"/>
          <p:nvPr/>
        </p:nvSpPr>
        <p:spPr>
          <a:xfrm>
            <a:off x="8002597" y="4651261"/>
            <a:ext cx="3428492" cy="1464953"/>
          </a:xfrm>
          <a:prstGeom prst="rect">
            <a:avLst/>
          </a:prstGeom>
        </p:spPr>
        <p:txBody>
          <a:bodyPr lIns="0" tIns="0" rIns="0" bIns="0" rtlCol="0" anchor="t">
            <a:spAutoFit/>
          </a:bodyPr>
          <a:lstStyle/>
          <a:p>
            <a:pPr algn="l">
              <a:lnSpc>
                <a:spcPts val="2325"/>
              </a:lnSpc>
              <a:spcBef>
                <a:spcPct val="0"/>
              </a:spcBef>
            </a:pPr>
            <a:r>
              <a:rPr lang="en-US" sz="1661" dirty="0">
                <a:solidFill>
                  <a:srgbClr val="FFFFFF"/>
                </a:solidFill>
                <a:latin typeface="Garet"/>
                <a:ea typeface="Garet"/>
                <a:cs typeface="Garet"/>
                <a:sym typeface="Garet"/>
              </a:rPr>
              <a:t>Bias mitigation using Exponentiated Gradient effectively reduced demographic disparities without major accuracy loss. </a:t>
            </a:r>
          </a:p>
        </p:txBody>
      </p:sp>
      <p:sp>
        <p:nvSpPr>
          <p:cNvPr id="16" name="Freeform 16"/>
          <p:cNvSpPr/>
          <p:nvPr/>
        </p:nvSpPr>
        <p:spPr>
          <a:xfrm>
            <a:off x="7387704" y="6699627"/>
            <a:ext cx="466444" cy="460614"/>
          </a:xfrm>
          <a:custGeom>
            <a:avLst/>
            <a:gdLst/>
            <a:ahLst/>
            <a:cxnLst/>
            <a:rect l="l" t="t" r="r" b="b"/>
            <a:pathLst>
              <a:path w="466444" h="460614">
                <a:moveTo>
                  <a:pt x="0" y="0"/>
                </a:moveTo>
                <a:lnTo>
                  <a:pt x="466444" y="0"/>
                </a:lnTo>
                <a:lnTo>
                  <a:pt x="466444" y="460613"/>
                </a:lnTo>
                <a:lnTo>
                  <a:pt x="0" y="4606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17" name="TextBox 17"/>
          <p:cNvSpPr txBox="1"/>
          <p:nvPr/>
        </p:nvSpPr>
        <p:spPr>
          <a:xfrm>
            <a:off x="8002597" y="7652794"/>
            <a:ext cx="3428492" cy="1464953"/>
          </a:xfrm>
          <a:prstGeom prst="rect">
            <a:avLst/>
          </a:prstGeom>
        </p:spPr>
        <p:txBody>
          <a:bodyPr lIns="0" tIns="0" rIns="0" bIns="0" rtlCol="0" anchor="t">
            <a:spAutoFit/>
          </a:bodyPr>
          <a:lstStyle/>
          <a:p>
            <a:pPr algn="l">
              <a:lnSpc>
                <a:spcPts val="2325"/>
              </a:lnSpc>
              <a:spcBef>
                <a:spcPct val="0"/>
              </a:spcBef>
            </a:pPr>
            <a:r>
              <a:rPr lang="en-US" sz="1661" dirty="0">
                <a:solidFill>
                  <a:srgbClr val="FFFFFF"/>
                </a:solidFill>
                <a:latin typeface="Garet"/>
                <a:ea typeface="Garet"/>
                <a:cs typeface="Garet"/>
                <a:sym typeface="Garet"/>
              </a:rPr>
              <a:t>SHAP analysis revealed Recruitment Strategy, Education Level and Skill Score as the most influential features. </a:t>
            </a:r>
          </a:p>
        </p:txBody>
      </p:sp>
      <p:sp>
        <p:nvSpPr>
          <p:cNvPr id="18" name="TextBox 18"/>
          <p:cNvSpPr txBox="1"/>
          <p:nvPr/>
        </p:nvSpPr>
        <p:spPr>
          <a:xfrm>
            <a:off x="8002597" y="1068257"/>
            <a:ext cx="4135864" cy="705450"/>
          </a:xfrm>
          <a:prstGeom prst="rect">
            <a:avLst/>
          </a:prstGeom>
        </p:spPr>
        <p:txBody>
          <a:bodyPr lIns="0" tIns="0" rIns="0" bIns="0" rtlCol="0" anchor="t">
            <a:spAutoFit/>
          </a:bodyPr>
          <a:lstStyle/>
          <a:p>
            <a:pPr algn="l">
              <a:lnSpc>
                <a:spcPts val="2805"/>
              </a:lnSpc>
              <a:spcBef>
                <a:spcPct val="0"/>
              </a:spcBef>
            </a:pPr>
            <a:r>
              <a:rPr lang="en-US" sz="2003" b="1" dirty="0">
                <a:solidFill>
                  <a:srgbClr val="FFFFFF"/>
                </a:solidFill>
                <a:latin typeface="Garet Bold"/>
                <a:ea typeface="Garet Bold"/>
                <a:cs typeface="Garet Bold"/>
                <a:sym typeface="Garet Bold"/>
              </a:rPr>
              <a:t>Superior Model Performance: </a:t>
            </a:r>
            <a:r>
              <a:rPr lang="en-US" sz="2003" b="1" dirty="0" err="1">
                <a:solidFill>
                  <a:srgbClr val="FFFFFF"/>
                </a:solidFill>
                <a:latin typeface="Garet Bold"/>
                <a:ea typeface="Garet Bold"/>
                <a:cs typeface="Garet Bold"/>
                <a:sym typeface="Garet Bold"/>
              </a:rPr>
              <a:t>CatBoost</a:t>
            </a:r>
            <a:r>
              <a:rPr lang="en-US" sz="2003" b="1" dirty="0">
                <a:solidFill>
                  <a:srgbClr val="FFFFFF"/>
                </a:solidFill>
                <a:latin typeface="Garet Bold"/>
                <a:ea typeface="Garet Bold"/>
                <a:cs typeface="Garet Bold"/>
                <a:sym typeface="Garet Bold"/>
              </a:rPr>
              <a:t> Leads</a:t>
            </a:r>
          </a:p>
        </p:txBody>
      </p:sp>
      <p:sp>
        <p:nvSpPr>
          <p:cNvPr id="19" name="TextBox 19"/>
          <p:cNvSpPr txBox="1"/>
          <p:nvPr/>
        </p:nvSpPr>
        <p:spPr>
          <a:xfrm>
            <a:off x="8002596" y="3811457"/>
            <a:ext cx="4037003" cy="705450"/>
          </a:xfrm>
          <a:prstGeom prst="rect">
            <a:avLst/>
          </a:prstGeom>
        </p:spPr>
        <p:txBody>
          <a:bodyPr wrap="square" lIns="0" tIns="0" rIns="0" bIns="0" rtlCol="0" anchor="t">
            <a:spAutoFit/>
          </a:bodyPr>
          <a:lstStyle/>
          <a:p>
            <a:pPr algn="l">
              <a:lnSpc>
                <a:spcPts val="2805"/>
              </a:lnSpc>
              <a:spcBef>
                <a:spcPct val="0"/>
              </a:spcBef>
            </a:pPr>
            <a:r>
              <a:rPr lang="en-US" sz="2003" b="1" dirty="0">
                <a:solidFill>
                  <a:srgbClr val="FFFFFF"/>
                </a:solidFill>
                <a:latin typeface="Garet Bold"/>
                <a:ea typeface="Garet Bold"/>
                <a:cs typeface="Garet Bold"/>
                <a:sym typeface="Garet Bold"/>
              </a:rPr>
              <a:t>Effective Bias Mitigation through Fairness Constraints</a:t>
            </a:r>
          </a:p>
        </p:txBody>
      </p:sp>
      <p:sp>
        <p:nvSpPr>
          <p:cNvPr id="20" name="TextBox 20"/>
          <p:cNvSpPr txBox="1"/>
          <p:nvPr/>
        </p:nvSpPr>
        <p:spPr>
          <a:xfrm>
            <a:off x="8002596" y="6739184"/>
            <a:ext cx="3732204" cy="705450"/>
          </a:xfrm>
          <a:prstGeom prst="rect">
            <a:avLst/>
          </a:prstGeom>
        </p:spPr>
        <p:txBody>
          <a:bodyPr wrap="square" lIns="0" tIns="0" rIns="0" bIns="0" rtlCol="0" anchor="t">
            <a:spAutoFit/>
          </a:bodyPr>
          <a:lstStyle/>
          <a:p>
            <a:pPr algn="l">
              <a:lnSpc>
                <a:spcPts val="2805"/>
              </a:lnSpc>
              <a:spcBef>
                <a:spcPct val="0"/>
              </a:spcBef>
            </a:pPr>
            <a:r>
              <a:rPr lang="en-US" sz="2003" b="1" dirty="0">
                <a:solidFill>
                  <a:srgbClr val="FFFFFF"/>
                </a:solidFill>
                <a:latin typeface="Garet Bold"/>
                <a:ea typeface="Garet Bold"/>
                <a:cs typeface="Garet Bold"/>
                <a:sym typeface="Garet Bold"/>
              </a:rPr>
              <a:t>Key Drivers of Hiring Decision</a:t>
            </a:r>
          </a:p>
        </p:txBody>
      </p:sp>
      <p:sp>
        <p:nvSpPr>
          <p:cNvPr id="35" name="Freeform 12">
            <a:extLst>
              <a:ext uri="{FF2B5EF4-FFF2-40B4-BE49-F238E27FC236}">
                <a16:creationId xmlns:a16="http://schemas.microsoft.com/office/drawing/2014/main" id="{3B8CAFAC-B0B1-5261-ABF6-70397D96686B}"/>
              </a:ext>
            </a:extLst>
          </p:cNvPr>
          <p:cNvSpPr/>
          <p:nvPr/>
        </p:nvSpPr>
        <p:spPr>
          <a:xfrm>
            <a:off x="13080044" y="1028700"/>
            <a:ext cx="466444" cy="460614"/>
          </a:xfrm>
          <a:custGeom>
            <a:avLst/>
            <a:gdLst/>
            <a:ahLst/>
            <a:cxnLst/>
            <a:rect l="l" t="t" r="r" b="b"/>
            <a:pathLst>
              <a:path w="466444" h="460614">
                <a:moveTo>
                  <a:pt x="0" y="0"/>
                </a:moveTo>
                <a:lnTo>
                  <a:pt x="466444" y="0"/>
                </a:lnTo>
                <a:lnTo>
                  <a:pt x="466444" y="460614"/>
                </a:lnTo>
                <a:lnTo>
                  <a:pt x="0" y="4606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36" name="TextBox 13">
            <a:extLst>
              <a:ext uri="{FF2B5EF4-FFF2-40B4-BE49-F238E27FC236}">
                <a16:creationId xmlns:a16="http://schemas.microsoft.com/office/drawing/2014/main" id="{4780404C-7364-908A-4548-2BD176EE930A}"/>
              </a:ext>
            </a:extLst>
          </p:cNvPr>
          <p:cNvSpPr txBox="1"/>
          <p:nvPr/>
        </p:nvSpPr>
        <p:spPr>
          <a:xfrm>
            <a:off x="13694936" y="1979695"/>
            <a:ext cx="3428492" cy="875048"/>
          </a:xfrm>
          <a:prstGeom prst="rect">
            <a:avLst/>
          </a:prstGeom>
        </p:spPr>
        <p:txBody>
          <a:bodyPr lIns="0" tIns="0" rIns="0" bIns="0" rtlCol="0" anchor="t">
            <a:spAutoFit/>
          </a:bodyPr>
          <a:lstStyle/>
          <a:p>
            <a:pPr algn="l">
              <a:lnSpc>
                <a:spcPts val="2325"/>
              </a:lnSpc>
              <a:spcBef>
                <a:spcPct val="0"/>
              </a:spcBef>
            </a:pPr>
            <a:r>
              <a:rPr lang="en-US" sz="1661" dirty="0">
                <a:solidFill>
                  <a:srgbClr val="FFFFFF"/>
                </a:solidFill>
                <a:latin typeface="Garet"/>
                <a:ea typeface="Garet"/>
                <a:cs typeface="Garet"/>
                <a:sym typeface="Garet"/>
              </a:rPr>
              <a:t>Age and Gender showed minimal predictive importance, supporting fairness objectives.    </a:t>
            </a:r>
          </a:p>
        </p:txBody>
      </p:sp>
      <p:sp>
        <p:nvSpPr>
          <p:cNvPr id="37" name="TextBox 18">
            <a:extLst>
              <a:ext uri="{FF2B5EF4-FFF2-40B4-BE49-F238E27FC236}">
                <a16:creationId xmlns:a16="http://schemas.microsoft.com/office/drawing/2014/main" id="{596250C4-CF70-AF33-FB5B-52264E266B30}"/>
              </a:ext>
            </a:extLst>
          </p:cNvPr>
          <p:cNvSpPr txBox="1"/>
          <p:nvPr/>
        </p:nvSpPr>
        <p:spPr>
          <a:xfrm>
            <a:off x="13694936" y="1068257"/>
            <a:ext cx="4135864" cy="705450"/>
          </a:xfrm>
          <a:prstGeom prst="rect">
            <a:avLst/>
          </a:prstGeom>
        </p:spPr>
        <p:txBody>
          <a:bodyPr lIns="0" tIns="0" rIns="0" bIns="0" rtlCol="0" anchor="t">
            <a:spAutoFit/>
          </a:bodyPr>
          <a:lstStyle/>
          <a:p>
            <a:pPr algn="l">
              <a:lnSpc>
                <a:spcPts val="2805"/>
              </a:lnSpc>
              <a:spcBef>
                <a:spcPct val="0"/>
              </a:spcBef>
            </a:pPr>
            <a:r>
              <a:rPr lang="en-US" sz="2003" b="1" dirty="0">
                <a:solidFill>
                  <a:srgbClr val="FFFFFF"/>
                </a:solidFill>
                <a:latin typeface="Garet Bold"/>
                <a:ea typeface="Garet Bold"/>
                <a:cs typeface="Garet Bold"/>
                <a:sym typeface="Garet Bold"/>
              </a:rPr>
              <a:t>Sensitive Attributes Had Minimal Impact</a:t>
            </a:r>
          </a:p>
        </p:txBody>
      </p:sp>
      <p:sp>
        <p:nvSpPr>
          <p:cNvPr id="42" name="Freeform 14">
            <a:extLst>
              <a:ext uri="{FF2B5EF4-FFF2-40B4-BE49-F238E27FC236}">
                <a16:creationId xmlns:a16="http://schemas.microsoft.com/office/drawing/2014/main" id="{73746CCA-529E-8703-83A1-7D747D69BDD2}"/>
              </a:ext>
            </a:extLst>
          </p:cNvPr>
          <p:cNvSpPr/>
          <p:nvPr/>
        </p:nvSpPr>
        <p:spPr>
          <a:xfrm>
            <a:off x="13080044" y="3771900"/>
            <a:ext cx="466444" cy="460614"/>
          </a:xfrm>
          <a:custGeom>
            <a:avLst/>
            <a:gdLst/>
            <a:ahLst/>
            <a:cxnLst/>
            <a:rect l="l" t="t" r="r" b="b"/>
            <a:pathLst>
              <a:path w="466444" h="460614">
                <a:moveTo>
                  <a:pt x="0" y="0"/>
                </a:moveTo>
                <a:lnTo>
                  <a:pt x="466444" y="0"/>
                </a:lnTo>
                <a:lnTo>
                  <a:pt x="466444" y="460614"/>
                </a:lnTo>
                <a:lnTo>
                  <a:pt x="0" y="4606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43" name="TextBox 15">
            <a:extLst>
              <a:ext uri="{FF2B5EF4-FFF2-40B4-BE49-F238E27FC236}">
                <a16:creationId xmlns:a16="http://schemas.microsoft.com/office/drawing/2014/main" id="{0F843943-F3A5-0D23-ED8F-4200F0D17F6C}"/>
              </a:ext>
            </a:extLst>
          </p:cNvPr>
          <p:cNvSpPr txBox="1"/>
          <p:nvPr/>
        </p:nvSpPr>
        <p:spPr>
          <a:xfrm>
            <a:off x="13694936" y="4651261"/>
            <a:ext cx="3428492" cy="1464953"/>
          </a:xfrm>
          <a:prstGeom prst="rect">
            <a:avLst/>
          </a:prstGeom>
        </p:spPr>
        <p:txBody>
          <a:bodyPr lIns="0" tIns="0" rIns="0" bIns="0" rtlCol="0" anchor="t">
            <a:spAutoFit/>
          </a:bodyPr>
          <a:lstStyle/>
          <a:p>
            <a:pPr algn="l">
              <a:lnSpc>
                <a:spcPts val="2325"/>
              </a:lnSpc>
              <a:spcBef>
                <a:spcPct val="0"/>
              </a:spcBef>
            </a:pPr>
            <a:r>
              <a:rPr lang="en-US" sz="1661" dirty="0">
                <a:solidFill>
                  <a:srgbClr val="FFFFFF"/>
                </a:solidFill>
                <a:latin typeface="Garet"/>
                <a:ea typeface="Garet"/>
                <a:cs typeface="Garet"/>
                <a:sym typeface="Garet"/>
              </a:rPr>
              <a:t>Combining ensemble methods, fairness algorithms, and explainability tools creates responsible, transparent AI hiring systems.</a:t>
            </a:r>
          </a:p>
        </p:txBody>
      </p:sp>
      <p:sp>
        <p:nvSpPr>
          <p:cNvPr id="44" name="TextBox 19">
            <a:extLst>
              <a:ext uri="{FF2B5EF4-FFF2-40B4-BE49-F238E27FC236}">
                <a16:creationId xmlns:a16="http://schemas.microsoft.com/office/drawing/2014/main" id="{8344E585-4B34-5005-19D0-F7EC9B92F48C}"/>
              </a:ext>
            </a:extLst>
          </p:cNvPr>
          <p:cNvSpPr txBox="1"/>
          <p:nvPr/>
        </p:nvSpPr>
        <p:spPr>
          <a:xfrm>
            <a:off x="13694935" y="3811457"/>
            <a:ext cx="4037003" cy="705450"/>
          </a:xfrm>
          <a:prstGeom prst="rect">
            <a:avLst/>
          </a:prstGeom>
        </p:spPr>
        <p:txBody>
          <a:bodyPr wrap="square" lIns="0" tIns="0" rIns="0" bIns="0" rtlCol="0" anchor="t">
            <a:spAutoFit/>
          </a:bodyPr>
          <a:lstStyle/>
          <a:p>
            <a:pPr algn="l">
              <a:lnSpc>
                <a:spcPts val="2805"/>
              </a:lnSpc>
              <a:spcBef>
                <a:spcPct val="0"/>
              </a:spcBef>
            </a:pPr>
            <a:r>
              <a:rPr lang="en-US" sz="2003" b="1" dirty="0">
                <a:solidFill>
                  <a:srgbClr val="FFFFFF"/>
                </a:solidFill>
                <a:latin typeface="Garet Bold"/>
                <a:ea typeface="Garet Bold"/>
                <a:cs typeface="Garet Bold"/>
                <a:sym typeface="Garet Bold"/>
              </a:rPr>
              <a:t>Building Ethical and Transparent Recruitment AI</a:t>
            </a:r>
          </a:p>
        </p:txBody>
      </p:sp>
      <p:sp>
        <p:nvSpPr>
          <p:cNvPr id="45" name="Freeform 16">
            <a:extLst>
              <a:ext uri="{FF2B5EF4-FFF2-40B4-BE49-F238E27FC236}">
                <a16:creationId xmlns:a16="http://schemas.microsoft.com/office/drawing/2014/main" id="{DF9209A7-DF15-AB88-60A2-E5F4D537C630}"/>
              </a:ext>
            </a:extLst>
          </p:cNvPr>
          <p:cNvSpPr/>
          <p:nvPr/>
        </p:nvSpPr>
        <p:spPr>
          <a:xfrm>
            <a:off x="13080043" y="6699627"/>
            <a:ext cx="466444" cy="460614"/>
          </a:xfrm>
          <a:custGeom>
            <a:avLst/>
            <a:gdLst/>
            <a:ahLst/>
            <a:cxnLst/>
            <a:rect l="l" t="t" r="r" b="b"/>
            <a:pathLst>
              <a:path w="466444" h="460614">
                <a:moveTo>
                  <a:pt x="0" y="0"/>
                </a:moveTo>
                <a:lnTo>
                  <a:pt x="466444" y="0"/>
                </a:lnTo>
                <a:lnTo>
                  <a:pt x="466444" y="460613"/>
                </a:lnTo>
                <a:lnTo>
                  <a:pt x="0" y="4606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46" name="TextBox 17">
            <a:extLst>
              <a:ext uri="{FF2B5EF4-FFF2-40B4-BE49-F238E27FC236}">
                <a16:creationId xmlns:a16="http://schemas.microsoft.com/office/drawing/2014/main" id="{AD9F149A-9FD9-75E7-882C-9739548E51E7}"/>
              </a:ext>
            </a:extLst>
          </p:cNvPr>
          <p:cNvSpPr txBox="1"/>
          <p:nvPr/>
        </p:nvSpPr>
        <p:spPr>
          <a:xfrm>
            <a:off x="13694936" y="7652794"/>
            <a:ext cx="3428492" cy="1464953"/>
          </a:xfrm>
          <a:prstGeom prst="rect">
            <a:avLst/>
          </a:prstGeom>
        </p:spPr>
        <p:txBody>
          <a:bodyPr lIns="0" tIns="0" rIns="0" bIns="0" rtlCol="0" anchor="t">
            <a:spAutoFit/>
          </a:bodyPr>
          <a:lstStyle/>
          <a:p>
            <a:pPr algn="l">
              <a:lnSpc>
                <a:spcPts val="2325"/>
              </a:lnSpc>
              <a:spcBef>
                <a:spcPct val="0"/>
              </a:spcBef>
            </a:pPr>
            <a:r>
              <a:rPr lang="en-US" sz="1661" dirty="0">
                <a:solidFill>
                  <a:srgbClr val="FFFFFF"/>
                </a:solidFill>
                <a:latin typeface="Garet"/>
                <a:ea typeface="Garet"/>
                <a:cs typeface="Garet"/>
                <a:sym typeface="Garet"/>
              </a:rPr>
              <a:t>Hyperparameter tuning confirmed the models’ robustness, with minimal performance changes post- optimization.</a:t>
            </a:r>
          </a:p>
        </p:txBody>
      </p:sp>
      <p:sp>
        <p:nvSpPr>
          <p:cNvPr id="47" name="TextBox 20">
            <a:extLst>
              <a:ext uri="{FF2B5EF4-FFF2-40B4-BE49-F238E27FC236}">
                <a16:creationId xmlns:a16="http://schemas.microsoft.com/office/drawing/2014/main" id="{E0028C65-AD1B-1695-832A-42605990C457}"/>
              </a:ext>
            </a:extLst>
          </p:cNvPr>
          <p:cNvSpPr txBox="1"/>
          <p:nvPr/>
        </p:nvSpPr>
        <p:spPr>
          <a:xfrm>
            <a:off x="13694934" y="6739184"/>
            <a:ext cx="4037003" cy="705450"/>
          </a:xfrm>
          <a:prstGeom prst="rect">
            <a:avLst/>
          </a:prstGeom>
        </p:spPr>
        <p:txBody>
          <a:bodyPr wrap="square" lIns="0" tIns="0" rIns="0" bIns="0" rtlCol="0" anchor="t">
            <a:spAutoFit/>
          </a:bodyPr>
          <a:lstStyle/>
          <a:p>
            <a:pPr algn="l">
              <a:lnSpc>
                <a:spcPts val="2805"/>
              </a:lnSpc>
              <a:spcBef>
                <a:spcPct val="0"/>
              </a:spcBef>
            </a:pPr>
            <a:r>
              <a:rPr lang="en-US" sz="2003" b="1" dirty="0">
                <a:solidFill>
                  <a:srgbClr val="FFFFFF"/>
                </a:solidFill>
                <a:latin typeface="Garet Bold"/>
                <a:ea typeface="Garet Bold"/>
                <a:cs typeface="Garet Bold"/>
                <a:sym typeface="Garet Bold"/>
              </a:rPr>
              <a:t>Validated Model Stability with Hyperparameter Tuning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1467723">
            <a:off x="-1417757" y="2280738"/>
            <a:ext cx="13750564" cy="9934782"/>
          </a:xfrm>
          <a:custGeom>
            <a:avLst/>
            <a:gdLst/>
            <a:ahLst/>
            <a:cxnLst/>
            <a:rect l="l" t="t" r="r" b="b"/>
            <a:pathLst>
              <a:path w="13750564" h="9934782">
                <a:moveTo>
                  <a:pt x="0" y="0"/>
                </a:moveTo>
                <a:lnTo>
                  <a:pt x="13750563" y="0"/>
                </a:lnTo>
                <a:lnTo>
                  <a:pt x="13750563" y="9934783"/>
                </a:lnTo>
                <a:lnTo>
                  <a:pt x="0" y="9934783"/>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8" name="Group 8"/>
          <p:cNvGrpSpPr/>
          <p:nvPr/>
        </p:nvGrpSpPr>
        <p:grpSpPr>
          <a:xfrm>
            <a:off x="13327330" y="6979902"/>
            <a:ext cx="4960670" cy="3307098"/>
            <a:chOff x="0" y="0"/>
            <a:chExt cx="1306514" cy="871005"/>
          </a:xfrm>
        </p:grpSpPr>
        <p:sp>
          <p:nvSpPr>
            <p:cNvPr id="9" name="Freeform 9"/>
            <p:cNvSpPr/>
            <p:nvPr/>
          </p:nvSpPr>
          <p:spPr>
            <a:xfrm>
              <a:off x="0" y="0"/>
              <a:ext cx="1306514" cy="871005"/>
            </a:xfrm>
            <a:custGeom>
              <a:avLst/>
              <a:gdLst/>
              <a:ahLst/>
              <a:cxnLst/>
              <a:rect l="l" t="t" r="r" b="b"/>
              <a:pathLst>
                <a:path w="1306514" h="871005">
                  <a:moveTo>
                    <a:pt x="0" y="0"/>
                  </a:moveTo>
                  <a:lnTo>
                    <a:pt x="1306514" y="0"/>
                  </a:lnTo>
                  <a:lnTo>
                    <a:pt x="1306514" y="871005"/>
                  </a:lnTo>
                  <a:lnTo>
                    <a:pt x="0" y="871005"/>
                  </a:lnTo>
                  <a:close/>
                </a:path>
              </a:pathLst>
            </a:custGeom>
            <a:solidFill>
              <a:srgbClr val="0147A6"/>
            </a:solidFill>
            <a:ln>
              <a:solidFill>
                <a:schemeClr val="bg1"/>
              </a:solidFill>
            </a:ln>
          </p:spPr>
          <p:txBody>
            <a:bodyPr/>
            <a:lstStyle/>
            <a:p>
              <a:endParaRPr lang="en-MY"/>
            </a:p>
          </p:txBody>
        </p:sp>
        <p:sp>
          <p:nvSpPr>
            <p:cNvPr id="10" name="TextBox 10"/>
            <p:cNvSpPr txBox="1"/>
            <p:nvPr/>
          </p:nvSpPr>
          <p:spPr>
            <a:xfrm>
              <a:off x="0" y="-38100"/>
              <a:ext cx="1306514" cy="909105"/>
            </a:xfrm>
            <a:prstGeom prst="rect">
              <a:avLst/>
            </a:prstGeom>
            <a:ln>
              <a:solidFill>
                <a:schemeClr val="bg1"/>
              </a:solidFill>
            </a:ln>
          </p:spPr>
          <p:txBody>
            <a:bodyPr lIns="50800" tIns="50800" rIns="50800" bIns="50800" rtlCol="0" anchor="ctr"/>
            <a:lstStyle/>
            <a:p>
              <a:pPr algn="ctr">
                <a:lnSpc>
                  <a:spcPts val="2659"/>
                </a:lnSpc>
              </a:pPr>
              <a:endParaRPr/>
            </a:p>
          </p:txBody>
        </p:sp>
      </p:grpSp>
      <p:grpSp>
        <p:nvGrpSpPr>
          <p:cNvPr id="11" name="Group 11"/>
          <p:cNvGrpSpPr/>
          <p:nvPr/>
        </p:nvGrpSpPr>
        <p:grpSpPr>
          <a:xfrm>
            <a:off x="13327330" y="0"/>
            <a:ext cx="4960670" cy="3646740"/>
            <a:chOff x="0" y="0"/>
            <a:chExt cx="1306514" cy="960458"/>
          </a:xfrm>
        </p:grpSpPr>
        <p:sp>
          <p:nvSpPr>
            <p:cNvPr id="12" name="Freeform 12"/>
            <p:cNvSpPr/>
            <p:nvPr/>
          </p:nvSpPr>
          <p:spPr>
            <a:xfrm>
              <a:off x="0" y="0"/>
              <a:ext cx="1306514" cy="960458"/>
            </a:xfrm>
            <a:custGeom>
              <a:avLst/>
              <a:gdLst/>
              <a:ahLst/>
              <a:cxnLst/>
              <a:rect l="l" t="t" r="r" b="b"/>
              <a:pathLst>
                <a:path w="1306514" h="960458">
                  <a:moveTo>
                    <a:pt x="0" y="0"/>
                  </a:moveTo>
                  <a:lnTo>
                    <a:pt x="1306514" y="0"/>
                  </a:lnTo>
                  <a:lnTo>
                    <a:pt x="1306514" y="960458"/>
                  </a:lnTo>
                  <a:lnTo>
                    <a:pt x="0" y="960458"/>
                  </a:lnTo>
                  <a:close/>
                </a:path>
              </a:pathLst>
            </a:custGeom>
            <a:solidFill>
              <a:srgbClr val="0147A6"/>
            </a:solidFill>
            <a:ln>
              <a:solidFill>
                <a:schemeClr val="bg1"/>
              </a:solidFill>
            </a:ln>
          </p:spPr>
          <p:txBody>
            <a:bodyPr/>
            <a:lstStyle/>
            <a:p>
              <a:endParaRPr lang="en-MY" dirty="0"/>
            </a:p>
          </p:txBody>
        </p:sp>
        <p:sp>
          <p:nvSpPr>
            <p:cNvPr id="13" name="TextBox 13"/>
            <p:cNvSpPr txBox="1"/>
            <p:nvPr/>
          </p:nvSpPr>
          <p:spPr>
            <a:xfrm>
              <a:off x="0" y="-38100"/>
              <a:ext cx="1306514" cy="998558"/>
            </a:xfrm>
            <a:prstGeom prst="rect">
              <a:avLst/>
            </a:prstGeom>
            <a:ln>
              <a:solidFill>
                <a:schemeClr val="bg1"/>
              </a:solidFill>
            </a:ln>
          </p:spPr>
          <p:txBody>
            <a:bodyPr lIns="50800" tIns="50800" rIns="50800" bIns="50800" rtlCol="0" anchor="ctr"/>
            <a:lstStyle/>
            <a:p>
              <a:pPr algn="ctr">
                <a:lnSpc>
                  <a:spcPts val="2659"/>
                </a:lnSpc>
              </a:pPr>
              <a:endParaRPr/>
            </a:p>
          </p:txBody>
        </p:sp>
      </p:grpSp>
      <p:sp>
        <p:nvSpPr>
          <p:cNvPr id="16" name="TextBox 16"/>
          <p:cNvSpPr txBox="1"/>
          <p:nvPr/>
        </p:nvSpPr>
        <p:spPr>
          <a:xfrm>
            <a:off x="1524000" y="3582958"/>
            <a:ext cx="4051749" cy="1872307"/>
          </a:xfrm>
          <a:prstGeom prst="rect">
            <a:avLst/>
          </a:prstGeom>
        </p:spPr>
        <p:txBody>
          <a:bodyPr lIns="0" tIns="0" rIns="0" bIns="0" rtlCol="0" anchor="t">
            <a:spAutoFit/>
          </a:bodyPr>
          <a:lstStyle/>
          <a:p>
            <a:pPr algn="l">
              <a:lnSpc>
                <a:spcPts val="7323"/>
              </a:lnSpc>
            </a:pPr>
            <a:r>
              <a:rPr lang="en-US" sz="6658" b="1" dirty="0">
                <a:solidFill>
                  <a:srgbClr val="0147A6"/>
                </a:solidFill>
                <a:latin typeface="Big Shoulders Display Bold"/>
                <a:ea typeface="Big Shoulders Display Bold"/>
                <a:cs typeface="Big Shoulders Display Bold"/>
                <a:sym typeface="Big Shoulders Display Bold"/>
              </a:rPr>
              <a:t>Challenges Encountered</a:t>
            </a:r>
          </a:p>
        </p:txBody>
      </p:sp>
      <p:sp>
        <p:nvSpPr>
          <p:cNvPr id="19" name="TextBox 19"/>
          <p:cNvSpPr txBox="1"/>
          <p:nvPr/>
        </p:nvSpPr>
        <p:spPr>
          <a:xfrm>
            <a:off x="14729613" y="1199155"/>
            <a:ext cx="2929241" cy="1109727"/>
          </a:xfrm>
          <a:prstGeom prst="rect">
            <a:avLst/>
          </a:prstGeom>
        </p:spPr>
        <p:txBody>
          <a:bodyPr lIns="0" tIns="0" rIns="0" bIns="0" rtlCol="0" anchor="t">
            <a:spAutoFit/>
          </a:bodyPr>
          <a:lstStyle/>
          <a:p>
            <a:pPr algn="l">
              <a:lnSpc>
                <a:spcPts val="4448"/>
              </a:lnSpc>
              <a:spcBef>
                <a:spcPct val="0"/>
              </a:spcBef>
            </a:pPr>
            <a:r>
              <a:rPr lang="en-US" sz="3177" dirty="0">
                <a:solidFill>
                  <a:srgbClr val="FFFFFF"/>
                </a:solidFill>
                <a:latin typeface="Garet"/>
                <a:ea typeface="Garet"/>
                <a:cs typeface="Garet"/>
                <a:sym typeface="Garet"/>
              </a:rPr>
              <a:t>Dataset Size and Scope</a:t>
            </a:r>
          </a:p>
        </p:txBody>
      </p:sp>
      <p:sp>
        <p:nvSpPr>
          <p:cNvPr id="20" name="TextBox 20"/>
          <p:cNvSpPr txBox="1"/>
          <p:nvPr/>
        </p:nvSpPr>
        <p:spPr>
          <a:xfrm>
            <a:off x="14523349" y="4739057"/>
            <a:ext cx="2929241" cy="1091379"/>
          </a:xfrm>
          <a:prstGeom prst="rect">
            <a:avLst/>
          </a:prstGeom>
        </p:spPr>
        <p:txBody>
          <a:bodyPr lIns="0" tIns="0" rIns="0" bIns="0" rtlCol="0" anchor="t">
            <a:spAutoFit/>
          </a:bodyPr>
          <a:lstStyle/>
          <a:p>
            <a:pPr algn="l">
              <a:lnSpc>
                <a:spcPts val="4448"/>
              </a:lnSpc>
              <a:spcBef>
                <a:spcPct val="0"/>
              </a:spcBef>
            </a:pPr>
            <a:r>
              <a:rPr lang="en-US" sz="3177" dirty="0">
                <a:solidFill>
                  <a:srgbClr val="000000"/>
                </a:solidFill>
                <a:latin typeface="Garet"/>
                <a:ea typeface="Garet"/>
                <a:cs typeface="Garet"/>
                <a:sym typeface="Garet"/>
              </a:rPr>
              <a:t>Strategies for Improvement</a:t>
            </a:r>
          </a:p>
        </p:txBody>
      </p:sp>
      <p:sp>
        <p:nvSpPr>
          <p:cNvPr id="22" name="Freeform 22"/>
          <p:cNvSpPr/>
          <p:nvPr/>
        </p:nvSpPr>
        <p:spPr>
          <a:xfrm>
            <a:off x="13772601" y="5120963"/>
            <a:ext cx="436556" cy="384715"/>
          </a:xfrm>
          <a:custGeom>
            <a:avLst/>
            <a:gdLst/>
            <a:ahLst/>
            <a:cxnLst/>
            <a:rect l="l" t="t" r="r" b="b"/>
            <a:pathLst>
              <a:path w="436556" h="384715">
                <a:moveTo>
                  <a:pt x="0" y="0"/>
                </a:moveTo>
                <a:lnTo>
                  <a:pt x="436557" y="0"/>
                </a:lnTo>
                <a:lnTo>
                  <a:pt x="436557" y="384716"/>
                </a:lnTo>
                <a:lnTo>
                  <a:pt x="0" y="3847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pic>
        <p:nvPicPr>
          <p:cNvPr id="27" name="Picture 26">
            <a:extLst>
              <a:ext uri="{FF2B5EF4-FFF2-40B4-BE49-F238E27FC236}">
                <a16:creationId xmlns:a16="http://schemas.microsoft.com/office/drawing/2014/main" id="{A963AD58-76DE-4631-4467-C5BC6DD3F0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99472" y="1446196"/>
            <a:ext cx="609685" cy="609685"/>
          </a:xfrm>
          <a:prstGeom prst="rect">
            <a:avLst/>
          </a:prstGeom>
        </p:spPr>
      </p:pic>
      <p:grpSp>
        <p:nvGrpSpPr>
          <p:cNvPr id="28" name="Group 8">
            <a:extLst>
              <a:ext uri="{FF2B5EF4-FFF2-40B4-BE49-F238E27FC236}">
                <a16:creationId xmlns:a16="http://schemas.microsoft.com/office/drawing/2014/main" id="{A13E342F-03EE-E1CC-57DB-375B026BC8E1}"/>
              </a:ext>
            </a:extLst>
          </p:cNvPr>
          <p:cNvGrpSpPr/>
          <p:nvPr/>
        </p:nvGrpSpPr>
        <p:grpSpPr>
          <a:xfrm>
            <a:off x="13327330" y="3517073"/>
            <a:ext cx="4960670" cy="3462828"/>
            <a:chOff x="0" y="-38100"/>
            <a:chExt cx="1306514" cy="913967"/>
          </a:xfrm>
          <a:solidFill>
            <a:srgbClr val="01367F"/>
          </a:solidFill>
        </p:grpSpPr>
        <p:sp>
          <p:nvSpPr>
            <p:cNvPr id="29" name="Freeform 9">
              <a:extLst>
                <a:ext uri="{FF2B5EF4-FFF2-40B4-BE49-F238E27FC236}">
                  <a16:creationId xmlns:a16="http://schemas.microsoft.com/office/drawing/2014/main" id="{7DB552E8-0434-BD4F-A1AA-8FA06D76FABA}"/>
                </a:ext>
              </a:extLst>
            </p:cNvPr>
            <p:cNvSpPr/>
            <p:nvPr/>
          </p:nvSpPr>
          <p:spPr>
            <a:xfrm>
              <a:off x="0" y="4862"/>
              <a:ext cx="1306514" cy="871005"/>
            </a:xfrm>
            <a:custGeom>
              <a:avLst/>
              <a:gdLst/>
              <a:ahLst/>
              <a:cxnLst/>
              <a:rect l="l" t="t" r="r" b="b"/>
              <a:pathLst>
                <a:path w="1306514" h="871005">
                  <a:moveTo>
                    <a:pt x="0" y="0"/>
                  </a:moveTo>
                  <a:lnTo>
                    <a:pt x="1306514" y="0"/>
                  </a:lnTo>
                  <a:lnTo>
                    <a:pt x="1306514" y="871005"/>
                  </a:lnTo>
                  <a:lnTo>
                    <a:pt x="0" y="871005"/>
                  </a:lnTo>
                  <a:close/>
                </a:path>
              </a:pathLst>
            </a:custGeom>
            <a:grpFill/>
            <a:ln>
              <a:solidFill>
                <a:schemeClr val="bg1"/>
              </a:solidFill>
            </a:ln>
          </p:spPr>
          <p:txBody>
            <a:bodyPr/>
            <a:lstStyle/>
            <a:p>
              <a:endParaRPr lang="en-MY"/>
            </a:p>
          </p:txBody>
        </p:sp>
        <p:sp>
          <p:nvSpPr>
            <p:cNvPr id="30" name="TextBox 10">
              <a:extLst>
                <a:ext uri="{FF2B5EF4-FFF2-40B4-BE49-F238E27FC236}">
                  <a16:creationId xmlns:a16="http://schemas.microsoft.com/office/drawing/2014/main" id="{F67ABA48-FFE8-2A91-5FB8-30624D59E80D}"/>
                </a:ext>
              </a:extLst>
            </p:cNvPr>
            <p:cNvSpPr txBox="1"/>
            <p:nvPr/>
          </p:nvSpPr>
          <p:spPr>
            <a:xfrm>
              <a:off x="0" y="-38100"/>
              <a:ext cx="1306514" cy="909105"/>
            </a:xfrm>
            <a:prstGeom prst="rect">
              <a:avLst/>
            </a:prstGeom>
            <a:grpFill/>
            <a:ln>
              <a:solidFill>
                <a:schemeClr val="bg1"/>
              </a:solidFill>
            </a:ln>
          </p:spPr>
          <p:txBody>
            <a:bodyPr lIns="50800" tIns="50800" rIns="50800" bIns="50800" rtlCol="0" anchor="ctr"/>
            <a:lstStyle/>
            <a:p>
              <a:pPr algn="ctr">
                <a:lnSpc>
                  <a:spcPts val="2659"/>
                </a:lnSpc>
              </a:pPr>
              <a:endParaRPr/>
            </a:p>
          </p:txBody>
        </p:sp>
      </p:grpSp>
      <p:grpSp>
        <p:nvGrpSpPr>
          <p:cNvPr id="31" name="Group 8">
            <a:extLst>
              <a:ext uri="{FF2B5EF4-FFF2-40B4-BE49-F238E27FC236}">
                <a16:creationId xmlns:a16="http://schemas.microsoft.com/office/drawing/2014/main" id="{428D66A8-16D3-AF16-B69E-E9C2EFB6234A}"/>
              </a:ext>
            </a:extLst>
          </p:cNvPr>
          <p:cNvGrpSpPr/>
          <p:nvPr/>
        </p:nvGrpSpPr>
        <p:grpSpPr>
          <a:xfrm>
            <a:off x="8375376" y="1749313"/>
            <a:ext cx="4960670" cy="3462828"/>
            <a:chOff x="0" y="-38100"/>
            <a:chExt cx="1306514" cy="913967"/>
          </a:xfrm>
          <a:solidFill>
            <a:srgbClr val="01367F"/>
          </a:solidFill>
        </p:grpSpPr>
        <p:sp>
          <p:nvSpPr>
            <p:cNvPr id="32" name="Freeform 9">
              <a:extLst>
                <a:ext uri="{FF2B5EF4-FFF2-40B4-BE49-F238E27FC236}">
                  <a16:creationId xmlns:a16="http://schemas.microsoft.com/office/drawing/2014/main" id="{6E0CB717-CF08-9856-EF0B-597FA7D6D42E}"/>
                </a:ext>
              </a:extLst>
            </p:cNvPr>
            <p:cNvSpPr/>
            <p:nvPr/>
          </p:nvSpPr>
          <p:spPr>
            <a:xfrm>
              <a:off x="0" y="4862"/>
              <a:ext cx="1306514" cy="871005"/>
            </a:xfrm>
            <a:custGeom>
              <a:avLst/>
              <a:gdLst/>
              <a:ahLst/>
              <a:cxnLst/>
              <a:rect l="l" t="t" r="r" b="b"/>
              <a:pathLst>
                <a:path w="1306514" h="871005">
                  <a:moveTo>
                    <a:pt x="0" y="0"/>
                  </a:moveTo>
                  <a:lnTo>
                    <a:pt x="1306514" y="0"/>
                  </a:lnTo>
                  <a:lnTo>
                    <a:pt x="1306514" y="871005"/>
                  </a:lnTo>
                  <a:lnTo>
                    <a:pt x="0" y="871005"/>
                  </a:lnTo>
                  <a:close/>
                </a:path>
              </a:pathLst>
            </a:custGeom>
            <a:grpFill/>
            <a:ln>
              <a:solidFill>
                <a:schemeClr val="bg1"/>
              </a:solidFill>
            </a:ln>
          </p:spPr>
          <p:txBody>
            <a:bodyPr/>
            <a:lstStyle/>
            <a:p>
              <a:endParaRPr lang="en-MY"/>
            </a:p>
          </p:txBody>
        </p:sp>
        <p:sp>
          <p:nvSpPr>
            <p:cNvPr id="33" name="TextBox 10">
              <a:extLst>
                <a:ext uri="{FF2B5EF4-FFF2-40B4-BE49-F238E27FC236}">
                  <a16:creationId xmlns:a16="http://schemas.microsoft.com/office/drawing/2014/main" id="{CF04EFA3-7418-8E98-383B-6B2CF70C9775}"/>
                </a:ext>
              </a:extLst>
            </p:cNvPr>
            <p:cNvSpPr txBox="1"/>
            <p:nvPr/>
          </p:nvSpPr>
          <p:spPr>
            <a:xfrm>
              <a:off x="0" y="-38100"/>
              <a:ext cx="1306514" cy="909105"/>
            </a:xfrm>
            <a:prstGeom prst="rect">
              <a:avLst/>
            </a:prstGeom>
            <a:grpFill/>
            <a:ln>
              <a:solidFill>
                <a:schemeClr val="bg1"/>
              </a:solidFill>
            </a:ln>
          </p:spPr>
          <p:txBody>
            <a:bodyPr lIns="50800" tIns="50800" rIns="50800" bIns="50800" rtlCol="0" anchor="ctr"/>
            <a:lstStyle/>
            <a:p>
              <a:pPr algn="ctr">
                <a:lnSpc>
                  <a:spcPts val="2659"/>
                </a:lnSpc>
              </a:pPr>
              <a:endParaRPr/>
            </a:p>
          </p:txBody>
        </p:sp>
      </p:grpSp>
      <p:grpSp>
        <p:nvGrpSpPr>
          <p:cNvPr id="34" name="Group 8">
            <a:extLst>
              <a:ext uri="{FF2B5EF4-FFF2-40B4-BE49-F238E27FC236}">
                <a16:creationId xmlns:a16="http://schemas.microsoft.com/office/drawing/2014/main" id="{10B59B7A-2C47-D780-061F-560323DCBB61}"/>
              </a:ext>
            </a:extLst>
          </p:cNvPr>
          <p:cNvGrpSpPr/>
          <p:nvPr/>
        </p:nvGrpSpPr>
        <p:grpSpPr>
          <a:xfrm>
            <a:off x="8375376" y="5120963"/>
            <a:ext cx="4960670" cy="3462828"/>
            <a:chOff x="0" y="-38100"/>
            <a:chExt cx="1306514" cy="913967"/>
          </a:xfrm>
          <a:solidFill>
            <a:srgbClr val="0147A6"/>
          </a:solidFill>
        </p:grpSpPr>
        <p:sp>
          <p:nvSpPr>
            <p:cNvPr id="35" name="Freeform 9">
              <a:extLst>
                <a:ext uri="{FF2B5EF4-FFF2-40B4-BE49-F238E27FC236}">
                  <a16:creationId xmlns:a16="http://schemas.microsoft.com/office/drawing/2014/main" id="{4C3530CE-01F1-9CAA-2715-C417C63E93BD}"/>
                </a:ext>
              </a:extLst>
            </p:cNvPr>
            <p:cNvSpPr/>
            <p:nvPr/>
          </p:nvSpPr>
          <p:spPr>
            <a:xfrm>
              <a:off x="0" y="4862"/>
              <a:ext cx="1306514" cy="871005"/>
            </a:xfrm>
            <a:custGeom>
              <a:avLst/>
              <a:gdLst/>
              <a:ahLst/>
              <a:cxnLst/>
              <a:rect l="l" t="t" r="r" b="b"/>
              <a:pathLst>
                <a:path w="1306514" h="871005">
                  <a:moveTo>
                    <a:pt x="0" y="0"/>
                  </a:moveTo>
                  <a:lnTo>
                    <a:pt x="1306514" y="0"/>
                  </a:lnTo>
                  <a:lnTo>
                    <a:pt x="1306514" y="871005"/>
                  </a:lnTo>
                  <a:lnTo>
                    <a:pt x="0" y="871005"/>
                  </a:lnTo>
                  <a:close/>
                </a:path>
              </a:pathLst>
            </a:custGeom>
            <a:grpFill/>
            <a:ln>
              <a:solidFill>
                <a:schemeClr val="bg1"/>
              </a:solidFill>
            </a:ln>
          </p:spPr>
          <p:txBody>
            <a:bodyPr/>
            <a:lstStyle/>
            <a:p>
              <a:endParaRPr lang="en-MY"/>
            </a:p>
          </p:txBody>
        </p:sp>
        <p:sp>
          <p:nvSpPr>
            <p:cNvPr id="36" name="TextBox 10">
              <a:extLst>
                <a:ext uri="{FF2B5EF4-FFF2-40B4-BE49-F238E27FC236}">
                  <a16:creationId xmlns:a16="http://schemas.microsoft.com/office/drawing/2014/main" id="{68FFE4CD-137D-A8FF-7A16-230E3F4EBFA2}"/>
                </a:ext>
              </a:extLst>
            </p:cNvPr>
            <p:cNvSpPr txBox="1"/>
            <p:nvPr/>
          </p:nvSpPr>
          <p:spPr>
            <a:xfrm>
              <a:off x="0" y="-38100"/>
              <a:ext cx="1306514" cy="909105"/>
            </a:xfrm>
            <a:prstGeom prst="rect">
              <a:avLst/>
            </a:prstGeom>
            <a:grpFill/>
            <a:ln>
              <a:solidFill>
                <a:schemeClr val="bg1"/>
              </a:solidFill>
            </a:ln>
          </p:spPr>
          <p:txBody>
            <a:bodyPr lIns="50800" tIns="50800" rIns="50800" bIns="50800" rtlCol="0" anchor="ctr"/>
            <a:lstStyle/>
            <a:p>
              <a:pPr algn="ctr">
                <a:lnSpc>
                  <a:spcPts val="2659"/>
                </a:lnSpc>
              </a:pPr>
              <a:endParaRPr/>
            </a:p>
          </p:txBody>
        </p:sp>
      </p:grpSp>
      <p:pic>
        <p:nvPicPr>
          <p:cNvPr id="37" name="Picture 36">
            <a:extLst>
              <a:ext uri="{FF2B5EF4-FFF2-40B4-BE49-F238E27FC236}">
                <a16:creationId xmlns:a16="http://schemas.microsoft.com/office/drawing/2014/main" id="{AF39F9C0-3267-CF7C-5C97-131F45DDE3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1858" y="3212230"/>
            <a:ext cx="609685" cy="609685"/>
          </a:xfrm>
          <a:prstGeom prst="rect">
            <a:avLst/>
          </a:prstGeom>
        </p:spPr>
      </p:pic>
      <p:sp>
        <p:nvSpPr>
          <p:cNvPr id="38" name="TextBox 19">
            <a:extLst>
              <a:ext uri="{FF2B5EF4-FFF2-40B4-BE49-F238E27FC236}">
                <a16:creationId xmlns:a16="http://schemas.microsoft.com/office/drawing/2014/main" id="{A9DADD8E-482C-BA1A-9175-4AC21EBC6BB1}"/>
              </a:ext>
            </a:extLst>
          </p:cNvPr>
          <p:cNvSpPr txBox="1"/>
          <p:nvPr/>
        </p:nvSpPr>
        <p:spPr>
          <a:xfrm>
            <a:off x="9558025" y="2736963"/>
            <a:ext cx="2929241" cy="1673984"/>
          </a:xfrm>
          <a:prstGeom prst="rect">
            <a:avLst/>
          </a:prstGeom>
        </p:spPr>
        <p:txBody>
          <a:bodyPr lIns="0" tIns="0" rIns="0" bIns="0" rtlCol="0" anchor="t">
            <a:spAutoFit/>
          </a:bodyPr>
          <a:lstStyle/>
          <a:p>
            <a:pPr algn="l">
              <a:lnSpc>
                <a:spcPts val="4448"/>
              </a:lnSpc>
              <a:spcBef>
                <a:spcPct val="0"/>
              </a:spcBef>
            </a:pPr>
            <a:r>
              <a:rPr lang="en-US" sz="3177" dirty="0">
                <a:solidFill>
                  <a:srgbClr val="FFFFFF"/>
                </a:solidFill>
                <a:latin typeface="Garet"/>
                <a:ea typeface="Garet"/>
                <a:cs typeface="Garet"/>
                <a:sym typeface="Garet"/>
              </a:rPr>
              <a:t>High Performance Overlap</a:t>
            </a:r>
          </a:p>
        </p:txBody>
      </p:sp>
      <p:pic>
        <p:nvPicPr>
          <p:cNvPr id="39" name="Picture 38">
            <a:extLst>
              <a:ext uri="{FF2B5EF4-FFF2-40B4-BE49-F238E27FC236}">
                <a16:creationId xmlns:a16="http://schemas.microsoft.com/office/drawing/2014/main" id="{ECEE481B-D44B-EF05-0EDC-45CF885246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3477" y="6604734"/>
            <a:ext cx="609685" cy="609685"/>
          </a:xfrm>
          <a:prstGeom prst="rect">
            <a:avLst/>
          </a:prstGeom>
        </p:spPr>
      </p:pic>
      <p:sp>
        <p:nvSpPr>
          <p:cNvPr id="40" name="TextBox 19">
            <a:extLst>
              <a:ext uri="{FF2B5EF4-FFF2-40B4-BE49-F238E27FC236}">
                <a16:creationId xmlns:a16="http://schemas.microsoft.com/office/drawing/2014/main" id="{83FB3CA1-9705-815A-C62E-CC98FE3D9F34}"/>
              </a:ext>
            </a:extLst>
          </p:cNvPr>
          <p:cNvSpPr txBox="1"/>
          <p:nvPr/>
        </p:nvSpPr>
        <p:spPr>
          <a:xfrm>
            <a:off x="9517369" y="5807750"/>
            <a:ext cx="3591597" cy="2238241"/>
          </a:xfrm>
          <a:prstGeom prst="rect">
            <a:avLst/>
          </a:prstGeom>
        </p:spPr>
        <p:txBody>
          <a:bodyPr wrap="square" lIns="0" tIns="0" rIns="0" bIns="0" rtlCol="0" anchor="t">
            <a:spAutoFit/>
          </a:bodyPr>
          <a:lstStyle/>
          <a:p>
            <a:pPr algn="l">
              <a:lnSpc>
                <a:spcPts val="4448"/>
              </a:lnSpc>
              <a:spcBef>
                <a:spcPct val="0"/>
              </a:spcBef>
            </a:pPr>
            <a:r>
              <a:rPr lang="en-US" sz="3177" dirty="0">
                <a:solidFill>
                  <a:srgbClr val="FFFFFF"/>
                </a:solidFill>
                <a:latin typeface="Garet"/>
                <a:ea typeface="Garet"/>
                <a:cs typeface="Garet"/>
                <a:sym typeface="Garet"/>
              </a:rPr>
              <a:t>Minimal Gains from Hyperparameter Tuning</a:t>
            </a:r>
          </a:p>
        </p:txBody>
      </p:sp>
      <p:sp>
        <p:nvSpPr>
          <p:cNvPr id="41" name="TextBox 19">
            <a:extLst>
              <a:ext uri="{FF2B5EF4-FFF2-40B4-BE49-F238E27FC236}">
                <a16:creationId xmlns:a16="http://schemas.microsoft.com/office/drawing/2014/main" id="{80FE50E7-866F-0F85-53A2-1D4F8FE5A8C4}"/>
              </a:ext>
            </a:extLst>
          </p:cNvPr>
          <p:cNvSpPr txBox="1"/>
          <p:nvPr/>
        </p:nvSpPr>
        <p:spPr>
          <a:xfrm>
            <a:off x="14729613" y="4696862"/>
            <a:ext cx="3259187" cy="1109727"/>
          </a:xfrm>
          <a:prstGeom prst="rect">
            <a:avLst/>
          </a:prstGeom>
        </p:spPr>
        <p:txBody>
          <a:bodyPr wrap="square" lIns="0" tIns="0" rIns="0" bIns="0" rtlCol="0" anchor="t">
            <a:spAutoFit/>
          </a:bodyPr>
          <a:lstStyle/>
          <a:p>
            <a:pPr algn="l">
              <a:lnSpc>
                <a:spcPts val="4448"/>
              </a:lnSpc>
              <a:spcBef>
                <a:spcPct val="0"/>
              </a:spcBef>
            </a:pPr>
            <a:r>
              <a:rPr lang="en-US" sz="3177" dirty="0">
                <a:solidFill>
                  <a:srgbClr val="FFFFFF"/>
                </a:solidFill>
                <a:latin typeface="Garet"/>
                <a:ea typeface="Garet"/>
                <a:cs typeface="Garet"/>
                <a:sym typeface="Garet"/>
              </a:rPr>
              <a:t>Interpretability Contradictions</a:t>
            </a:r>
          </a:p>
        </p:txBody>
      </p:sp>
      <p:pic>
        <p:nvPicPr>
          <p:cNvPr id="42" name="Picture 41">
            <a:extLst>
              <a:ext uri="{FF2B5EF4-FFF2-40B4-BE49-F238E27FC236}">
                <a16:creationId xmlns:a16="http://schemas.microsoft.com/office/drawing/2014/main" id="{95673A16-2758-88DF-B194-FD6149FEE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99472" y="4943903"/>
            <a:ext cx="609685" cy="609685"/>
          </a:xfrm>
          <a:prstGeom prst="rect">
            <a:avLst/>
          </a:prstGeom>
        </p:spPr>
      </p:pic>
      <p:sp>
        <p:nvSpPr>
          <p:cNvPr id="43" name="TextBox 19">
            <a:extLst>
              <a:ext uri="{FF2B5EF4-FFF2-40B4-BE49-F238E27FC236}">
                <a16:creationId xmlns:a16="http://schemas.microsoft.com/office/drawing/2014/main" id="{824BD48D-509F-CB8E-09AF-75EDD075C061}"/>
              </a:ext>
            </a:extLst>
          </p:cNvPr>
          <p:cNvSpPr txBox="1"/>
          <p:nvPr/>
        </p:nvSpPr>
        <p:spPr>
          <a:xfrm>
            <a:off x="14816264" y="8177356"/>
            <a:ext cx="3259187" cy="1109727"/>
          </a:xfrm>
          <a:prstGeom prst="rect">
            <a:avLst/>
          </a:prstGeom>
        </p:spPr>
        <p:txBody>
          <a:bodyPr wrap="square" lIns="0" tIns="0" rIns="0" bIns="0" rtlCol="0" anchor="t">
            <a:spAutoFit/>
          </a:bodyPr>
          <a:lstStyle/>
          <a:p>
            <a:pPr algn="l">
              <a:lnSpc>
                <a:spcPts val="4448"/>
              </a:lnSpc>
              <a:spcBef>
                <a:spcPct val="0"/>
              </a:spcBef>
            </a:pPr>
            <a:r>
              <a:rPr lang="en-US" sz="3177" dirty="0">
                <a:solidFill>
                  <a:srgbClr val="FFFFFF"/>
                </a:solidFill>
                <a:latin typeface="Garet"/>
                <a:ea typeface="Garet"/>
                <a:cs typeface="Garet"/>
                <a:sym typeface="Garet"/>
              </a:rPr>
              <a:t>Potential Historical Bias</a:t>
            </a:r>
          </a:p>
        </p:txBody>
      </p:sp>
      <p:pic>
        <p:nvPicPr>
          <p:cNvPr id="44" name="Picture 43">
            <a:extLst>
              <a:ext uri="{FF2B5EF4-FFF2-40B4-BE49-F238E27FC236}">
                <a16:creationId xmlns:a16="http://schemas.microsoft.com/office/drawing/2014/main" id="{DA61C6B7-C401-66BE-EF42-FF41B8BA24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86123" y="8424397"/>
            <a:ext cx="609685" cy="6096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1D1D1">
                <a:alpha val="100000"/>
              </a:srgbClr>
            </a:gs>
          </a:gsLst>
          <a:lin ang="2700000"/>
        </a:gradFill>
        <a:effectLst/>
      </p:bgPr>
    </p:bg>
    <p:spTree>
      <p:nvGrpSpPr>
        <p:cNvPr id="1" name="">
          <a:extLst>
            <a:ext uri="{FF2B5EF4-FFF2-40B4-BE49-F238E27FC236}">
              <a16:creationId xmlns:a16="http://schemas.microsoft.com/office/drawing/2014/main" id="{EB87F54D-F099-0E2A-20B6-4604F7E0DE62}"/>
            </a:ext>
          </a:extLst>
        </p:cNvPr>
        <p:cNvGrpSpPr/>
        <p:nvPr/>
      </p:nvGrpSpPr>
      <p:grpSpPr>
        <a:xfrm>
          <a:off x="0" y="0"/>
          <a:ext cx="0" cy="0"/>
          <a:chOff x="0" y="0"/>
          <a:chExt cx="0" cy="0"/>
        </a:xfrm>
      </p:grpSpPr>
      <p:sp>
        <p:nvSpPr>
          <p:cNvPr id="7" name="Freeform 7">
            <a:extLst>
              <a:ext uri="{FF2B5EF4-FFF2-40B4-BE49-F238E27FC236}">
                <a16:creationId xmlns:a16="http://schemas.microsoft.com/office/drawing/2014/main" id="{8817D1F0-4AC0-3956-E63C-ECE2FA1C2943}"/>
              </a:ext>
            </a:extLst>
          </p:cNvPr>
          <p:cNvSpPr/>
          <p:nvPr/>
        </p:nvSpPr>
        <p:spPr>
          <a:xfrm flipV="1">
            <a:off x="-930793" y="-391642"/>
            <a:ext cx="8478097" cy="6125425"/>
          </a:xfrm>
          <a:custGeom>
            <a:avLst/>
            <a:gdLst/>
            <a:ahLst/>
            <a:cxnLst/>
            <a:rect l="l" t="t" r="r" b="b"/>
            <a:pathLst>
              <a:path w="8478097" h="6125425">
                <a:moveTo>
                  <a:pt x="0" y="6125425"/>
                </a:moveTo>
                <a:lnTo>
                  <a:pt x="8478097" y="6125425"/>
                </a:lnTo>
                <a:lnTo>
                  <a:pt x="8478097" y="0"/>
                </a:lnTo>
                <a:lnTo>
                  <a:pt x="0" y="0"/>
                </a:lnTo>
                <a:lnTo>
                  <a:pt x="0" y="6125425"/>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MY"/>
          </a:p>
        </p:txBody>
      </p:sp>
      <p:sp>
        <p:nvSpPr>
          <p:cNvPr id="8" name="TextBox 8">
            <a:extLst>
              <a:ext uri="{FF2B5EF4-FFF2-40B4-BE49-F238E27FC236}">
                <a16:creationId xmlns:a16="http://schemas.microsoft.com/office/drawing/2014/main" id="{F910FEAC-BA39-EE64-DAA7-BB2489C60ACA}"/>
              </a:ext>
            </a:extLst>
          </p:cNvPr>
          <p:cNvSpPr txBox="1"/>
          <p:nvPr/>
        </p:nvSpPr>
        <p:spPr>
          <a:xfrm>
            <a:off x="1028700" y="1136929"/>
            <a:ext cx="5894675" cy="1872307"/>
          </a:xfrm>
          <a:prstGeom prst="rect">
            <a:avLst/>
          </a:prstGeom>
        </p:spPr>
        <p:txBody>
          <a:bodyPr lIns="0" tIns="0" rIns="0" bIns="0" rtlCol="0" anchor="t">
            <a:spAutoFit/>
          </a:bodyPr>
          <a:lstStyle/>
          <a:p>
            <a:pPr algn="l">
              <a:lnSpc>
                <a:spcPts val="7323"/>
              </a:lnSpc>
            </a:pPr>
            <a:r>
              <a:rPr lang="en-US" sz="6658" b="1" dirty="0">
                <a:solidFill>
                  <a:srgbClr val="0147A6"/>
                </a:solidFill>
                <a:latin typeface="Big Shoulders Display Bold"/>
                <a:ea typeface="Big Shoulders Display Bold"/>
                <a:cs typeface="Big Shoulders Display Bold"/>
                <a:sym typeface="Big Shoulders Display Bold"/>
              </a:rPr>
              <a:t>PRACTICAL IMPLICATIONS</a:t>
            </a:r>
          </a:p>
        </p:txBody>
      </p:sp>
      <p:sp>
        <p:nvSpPr>
          <p:cNvPr id="25" name="Freeform 25">
            <a:extLst>
              <a:ext uri="{FF2B5EF4-FFF2-40B4-BE49-F238E27FC236}">
                <a16:creationId xmlns:a16="http://schemas.microsoft.com/office/drawing/2014/main" id="{B0DA26A8-D6C6-C451-0468-9CE0A504F3E1}"/>
              </a:ext>
            </a:extLst>
          </p:cNvPr>
          <p:cNvSpPr/>
          <p:nvPr/>
        </p:nvSpPr>
        <p:spPr>
          <a:xfrm>
            <a:off x="8666855" y="1838883"/>
            <a:ext cx="552264" cy="414198"/>
          </a:xfrm>
          <a:custGeom>
            <a:avLst/>
            <a:gdLst/>
            <a:ahLst/>
            <a:cxnLst/>
            <a:rect l="l" t="t" r="r" b="b"/>
            <a:pathLst>
              <a:path w="552264" h="414198">
                <a:moveTo>
                  <a:pt x="0" y="0"/>
                </a:moveTo>
                <a:lnTo>
                  <a:pt x="552264" y="0"/>
                </a:lnTo>
                <a:lnTo>
                  <a:pt x="552264" y="414198"/>
                </a:lnTo>
                <a:lnTo>
                  <a:pt x="0" y="4141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grpSp>
        <p:nvGrpSpPr>
          <p:cNvPr id="26" name="Group 25">
            <a:extLst>
              <a:ext uri="{FF2B5EF4-FFF2-40B4-BE49-F238E27FC236}">
                <a16:creationId xmlns:a16="http://schemas.microsoft.com/office/drawing/2014/main" id="{95DD2874-D89F-A507-0BCB-603E09319DEA}"/>
              </a:ext>
            </a:extLst>
          </p:cNvPr>
          <p:cNvGrpSpPr/>
          <p:nvPr/>
        </p:nvGrpSpPr>
        <p:grpSpPr>
          <a:xfrm>
            <a:off x="748657" y="4229100"/>
            <a:ext cx="16400671" cy="3348113"/>
            <a:chOff x="370695" y="2122465"/>
            <a:chExt cx="10933780" cy="2232075"/>
          </a:xfrm>
        </p:grpSpPr>
        <p:sp>
          <p:nvSpPr>
            <p:cNvPr id="27" name="Freeform: Shape 26">
              <a:extLst>
                <a:ext uri="{FF2B5EF4-FFF2-40B4-BE49-F238E27FC236}">
                  <a16:creationId xmlns:a16="http://schemas.microsoft.com/office/drawing/2014/main" id="{DCB65F7F-5C89-97F0-E79C-24E19315AB9E}"/>
                </a:ext>
              </a:extLst>
            </p:cNvPr>
            <p:cNvSpPr/>
            <p:nvPr/>
          </p:nvSpPr>
          <p:spPr>
            <a:xfrm>
              <a:off x="370695" y="2122465"/>
              <a:ext cx="2218944" cy="2231313"/>
            </a:xfrm>
            <a:custGeom>
              <a:avLst/>
              <a:gdLst>
                <a:gd name="connsiteX0" fmla="*/ 2600390 w 3064119"/>
                <a:gd name="connsiteY0" fmla="*/ 2905508 h 2905588"/>
                <a:gd name="connsiteX1" fmla="*/ 36421 w 3064119"/>
                <a:gd name="connsiteY1" fmla="*/ 2905508 h 2905588"/>
                <a:gd name="connsiteX2" fmla="*/ -51 w 3064119"/>
                <a:gd name="connsiteY2" fmla="*/ 2869036 h 2905588"/>
                <a:gd name="connsiteX3" fmla="*/ -51 w 3064119"/>
                <a:gd name="connsiteY3" fmla="*/ 36391 h 2905588"/>
                <a:gd name="connsiteX4" fmla="*/ 36421 w 3064119"/>
                <a:gd name="connsiteY4" fmla="*/ -81 h 2905588"/>
                <a:gd name="connsiteX5" fmla="*/ 2600390 w 3064119"/>
                <a:gd name="connsiteY5" fmla="*/ -81 h 2905588"/>
                <a:gd name="connsiteX6" fmla="*/ 2636862 w 3064119"/>
                <a:gd name="connsiteY6" fmla="*/ 36391 h 2905588"/>
                <a:gd name="connsiteX7" fmla="*/ 2636862 w 3064119"/>
                <a:gd name="connsiteY7" fmla="*/ 838771 h 2905588"/>
                <a:gd name="connsiteX8" fmla="*/ 3057503 w 3064119"/>
                <a:gd name="connsiteY8" fmla="*/ 1432775 h 2905588"/>
                <a:gd name="connsiteX9" fmla="*/ 3057503 w 3064119"/>
                <a:gd name="connsiteY9" fmla="*/ 1474839 h 2905588"/>
                <a:gd name="connsiteX10" fmla="*/ 2636862 w 3064119"/>
                <a:gd name="connsiteY10" fmla="*/ 2068601 h 2905588"/>
                <a:gd name="connsiteX11" fmla="*/ 2636862 w 3064119"/>
                <a:gd name="connsiteY11" fmla="*/ 2870981 h 2905588"/>
                <a:gd name="connsiteX12" fmla="*/ 2600390 w 3064119"/>
                <a:gd name="connsiteY12" fmla="*/ 2905508 h 2905588"/>
                <a:gd name="connsiteX13" fmla="*/ 72893 w 3064119"/>
                <a:gd name="connsiteY13" fmla="*/ 2832564 h 2905588"/>
                <a:gd name="connsiteX14" fmla="*/ 2563918 w 3064119"/>
                <a:gd name="connsiteY14" fmla="*/ 2832564 h 2905588"/>
                <a:gd name="connsiteX15" fmla="*/ 2563918 w 3064119"/>
                <a:gd name="connsiteY15" fmla="*/ 2056200 h 2905588"/>
                <a:gd name="connsiteX16" fmla="*/ 2570483 w 3064119"/>
                <a:gd name="connsiteY16" fmla="*/ 2035047 h 2905588"/>
                <a:gd name="connsiteX17" fmla="*/ 2983830 w 3064119"/>
                <a:gd name="connsiteY17" fmla="*/ 1452713 h 2905588"/>
                <a:gd name="connsiteX18" fmla="*/ 2570483 w 3064119"/>
                <a:gd name="connsiteY18" fmla="*/ 870623 h 2905588"/>
                <a:gd name="connsiteX19" fmla="*/ 2563918 w 3064119"/>
                <a:gd name="connsiteY19" fmla="*/ 849469 h 2905588"/>
                <a:gd name="connsiteX20" fmla="*/ 2563918 w 3064119"/>
                <a:gd name="connsiteY20" fmla="*/ 72862 h 2905588"/>
                <a:gd name="connsiteX21" fmla="*/ 72893 w 3064119"/>
                <a:gd name="connsiteY21" fmla="*/ 72862 h 290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4119" h="2905588">
                  <a:moveTo>
                    <a:pt x="2600390" y="2905508"/>
                  </a:moveTo>
                  <a:lnTo>
                    <a:pt x="36421" y="2905508"/>
                  </a:lnTo>
                  <a:cubicBezTo>
                    <a:pt x="16279" y="2905508"/>
                    <a:pt x="-51" y="2889168"/>
                    <a:pt x="-51" y="2869036"/>
                  </a:cubicBezTo>
                  <a:lnTo>
                    <a:pt x="-51" y="36391"/>
                  </a:lnTo>
                  <a:cubicBezTo>
                    <a:pt x="-51" y="16248"/>
                    <a:pt x="16279" y="-81"/>
                    <a:pt x="36421" y="-81"/>
                  </a:cubicBezTo>
                  <a:lnTo>
                    <a:pt x="2600390" y="-81"/>
                  </a:lnTo>
                  <a:cubicBezTo>
                    <a:pt x="2620522" y="-81"/>
                    <a:pt x="2636862" y="16248"/>
                    <a:pt x="2636862" y="36391"/>
                  </a:cubicBezTo>
                  <a:lnTo>
                    <a:pt x="2636862" y="838771"/>
                  </a:lnTo>
                  <a:lnTo>
                    <a:pt x="3057503" y="1432775"/>
                  </a:lnTo>
                  <a:cubicBezTo>
                    <a:pt x="3066257" y="1445419"/>
                    <a:pt x="3066257" y="1462196"/>
                    <a:pt x="3057503" y="1474839"/>
                  </a:cubicBezTo>
                  <a:lnTo>
                    <a:pt x="2636862" y="2068601"/>
                  </a:lnTo>
                  <a:lnTo>
                    <a:pt x="2636862" y="2870981"/>
                  </a:lnTo>
                  <a:cubicBezTo>
                    <a:pt x="2635816" y="2890360"/>
                    <a:pt x="2619793" y="2905532"/>
                    <a:pt x="2600390" y="2905508"/>
                  </a:cubicBezTo>
                  <a:close/>
                  <a:moveTo>
                    <a:pt x="72893" y="2832564"/>
                  </a:moveTo>
                  <a:lnTo>
                    <a:pt x="2563918" y="2832564"/>
                  </a:lnTo>
                  <a:lnTo>
                    <a:pt x="2563918" y="2056200"/>
                  </a:lnTo>
                  <a:cubicBezTo>
                    <a:pt x="2563845" y="2048638"/>
                    <a:pt x="2566131" y="2041247"/>
                    <a:pt x="2570483" y="2035047"/>
                  </a:cubicBezTo>
                  <a:lnTo>
                    <a:pt x="2983830" y="1452713"/>
                  </a:lnTo>
                  <a:lnTo>
                    <a:pt x="2570483" y="870623"/>
                  </a:lnTo>
                  <a:cubicBezTo>
                    <a:pt x="2566179" y="864398"/>
                    <a:pt x="2563894" y="857031"/>
                    <a:pt x="2563918" y="849469"/>
                  </a:cubicBezTo>
                  <a:lnTo>
                    <a:pt x="2563918" y="72862"/>
                  </a:lnTo>
                  <a:lnTo>
                    <a:pt x="72893" y="72862"/>
                  </a:lnTo>
                  <a:close/>
                </a:path>
              </a:pathLst>
            </a:custGeom>
            <a:solidFill>
              <a:schemeClr val="accent2"/>
            </a:solidFill>
            <a:ln w="24289" cap="flat">
              <a:noFill/>
              <a:prstDash val="solid"/>
              <a:miter/>
            </a:ln>
          </p:spPr>
          <p:txBody>
            <a:bodyPr rtlCol="0" anchor="ctr"/>
            <a:lstStyle/>
            <a:p>
              <a:endParaRPr lang="en-US" sz="2700" dirty="0"/>
            </a:p>
          </p:txBody>
        </p:sp>
        <p:sp>
          <p:nvSpPr>
            <p:cNvPr id="28" name="Freeform: Shape 27">
              <a:extLst>
                <a:ext uri="{FF2B5EF4-FFF2-40B4-BE49-F238E27FC236}">
                  <a16:creationId xmlns:a16="http://schemas.microsoft.com/office/drawing/2014/main" id="{CF493744-884D-02A9-6020-AC9DD56E8C06}"/>
                </a:ext>
              </a:extLst>
            </p:cNvPr>
            <p:cNvSpPr/>
            <p:nvPr/>
          </p:nvSpPr>
          <p:spPr>
            <a:xfrm>
              <a:off x="535790" y="2278318"/>
              <a:ext cx="1847589" cy="1977747"/>
            </a:xfrm>
            <a:custGeom>
              <a:avLst/>
              <a:gdLst>
                <a:gd name="connsiteX0" fmla="*/ 2288436 w 2700885"/>
                <a:gd name="connsiteY0" fmla="*/ 18155 h 2575397"/>
                <a:gd name="connsiteX1" fmla="*/ 2288436 w 2700885"/>
                <a:gd name="connsiteY1" fmla="*/ 731057 h 2575397"/>
                <a:gd name="connsiteX2" fmla="*/ 2682575 w 2700885"/>
                <a:gd name="connsiteY2" fmla="*/ 1287861 h 2575397"/>
                <a:gd name="connsiteX3" fmla="*/ 2288436 w 2700885"/>
                <a:gd name="connsiteY3" fmla="*/ 1844421 h 2575397"/>
                <a:gd name="connsiteX4" fmla="*/ 2288436 w 2700885"/>
                <a:gd name="connsiteY4" fmla="*/ 2557080 h 2575397"/>
                <a:gd name="connsiteX5" fmla="*/ 18186 w 2700885"/>
                <a:gd name="connsiteY5" fmla="*/ 2557080 h 2575397"/>
                <a:gd name="connsiteX6" fmla="*/ 18186 w 2700885"/>
                <a:gd name="connsiteY6" fmla="*/ 18155 h 2575397"/>
                <a:gd name="connsiteX7" fmla="*/ 2288436 w 2700885"/>
                <a:gd name="connsiteY7" fmla="*/ 18155 h 2575397"/>
                <a:gd name="connsiteX8" fmla="*/ 2288436 w 2700885"/>
                <a:gd name="connsiteY8" fmla="*/ -81 h 2575397"/>
                <a:gd name="connsiteX9" fmla="*/ 18186 w 2700885"/>
                <a:gd name="connsiteY9" fmla="*/ -81 h 2575397"/>
                <a:gd name="connsiteX10" fmla="*/ -49 w 2700885"/>
                <a:gd name="connsiteY10" fmla="*/ 18155 h 2575397"/>
                <a:gd name="connsiteX11" fmla="*/ -49 w 2700885"/>
                <a:gd name="connsiteY11" fmla="*/ 2557080 h 2575397"/>
                <a:gd name="connsiteX12" fmla="*/ 17698 w 2700885"/>
                <a:gd name="connsiteY12" fmla="*/ 2575316 h 2575397"/>
                <a:gd name="connsiteX13" fmla="*/ 18186 w 2700885"/>
                <a:gd name="connsiteY13" fmla="*/ 2575316 h 2575397"/>
                <a:gd name="connsiteX14" fmla="*/ 2288436 w 2700885"/>
                <a:gd name="connsiteY14" fmla="*/ 2575316 h 2575397"/>
                <a:gd name="connsiteX15" fmla="*/ 2306672 w 2700885"/>
                <a:gd name="connsiteY15" fmla="*/ 2557080 h 2575397"/>
                <a:gd name="connsiteX16" fmla="*/ 2306672 w 2700885"/>
                <a:gd name="connsiteY16" fmla="*/ 1850013 h 2575397"/>
                <a:gd name="connsiteX17" fmla="*/ 2697406 w 2700885"/>
                <a:gd name="connsiteY17" fmla="*/ 1298316 h 2575397"/>
                <a:gd name="connsiteX18" fmla="*/ 2697406 w 2700885"/>
                <a:gd name="connsiteY18" fmla="*/ 1277162 h 2575397"/>
                <a:gd name="connsiteX19" fmla="*/ 2306672 w 2700885"/>
                <a:gd name="connsiteY19" fmla="*/ 725222 h 2575397"/>
                <a:gd name="connsiteX20" fmla="*/ 2306672 w 2700885"/>
                <a:gd name="connsiteY20" fmla="*/ 18155 h 2575397"/>
                <a:gd name="connsiteX21" fmla="*/ 2288436 w 2700885"/>
                <a:gd name="connsiteY21" fmla="*/ -81 h 257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00885" h="2575397">
                  <a:moveTo>
                    <a:pt x="2288436" y="18155"/>
                  </a:moveTo>
                  <a:lnTo>
                    <a:pt x="2288436" y="731057"/>
                  </a:lnTo>
                  <a:lnTo>
                    <a:pt x="2682575" y="1287861"/>
                  </a:lnTo>
                  <a:lnTo>
                    <a:pt x="2288436" y="1844421"/>
                  </a:lnTo>
                  <a:lnTo>
                    <a:pt x="2288436" y="2557080"/>
                  </a:lnTo>
                  <a:lnTo>
                    <a:pt x="18186" y="2557080"/>
                  </a:lnTo>
                  <a:lnTo>
                    <a:pt x="18186" y="18155"/>
                  </a:lnTo>
                  <a:lnTo>
                    <a:pt x="2288436" y="18155"/>
                  </a:lnTo>
                  <a:moveTo>
                    <a:pt x="2288436" y="-81"/>
                  </a:moveTo>
                  <a:lnTo>
                    <a:pt x="18186" y="-81"/>
                  </a:lnTo>
                  <a:cubicBezTo>
                    <a:pt x="8115" y="-81"/>
                    <a:pt x="-49" y="8084"/>
                    <a:pt x="-49" y="18155"/>
                  </a:cubicBezTo>
                  <a:lnTo>
                    <a:pt x="-49" y="2557080"/>
                  </a:lnTo>
                  <a:cubicBezTo>
                    <a:pt x="-186" y="2567025"/>
                    <a:pt x="7760" y="2575170"/>
                    <a:pt x="17698" y="2575316"/>
                  </a:cubicBezTo>
                  <a:cubicBezTo>
                    <a:pt x="17861" y="2575316"/>
                    <a:pt x="18024" y="2575316"/>
                    <a:pt x="18186" y="2575316"/>
                  </a:cubicBezTo>
                  <a:lnTo>
                    <a:pt x="2288436" y="2575316"/>
                  </a:lnTo>
                  <a:cubicBezTo>
                    <a:pt x="2298502" y="2575316"/>
                    <a:pt x="2306672" y="2567146"/>
                    <a:pt x="2306672" y="2557080"/>
                  </a:cubicBezTo>
                  <a:lnTo>
                    <a:pt x="2306672" y="1850013"/>
                  </a:lnTo>
                  <a:lnTo>
                    <a:pt x="2697406" y="1298316"/>
                  </a:lnTo>
                  <a:cubicBezTo>
                    <a:pt x="2701978" y="1292018"/>
                    <a:pt x="2701978" y="1283460"/>
                    <a:pt x="2697406" y="1277162"/>
                  </a:cubicBezTo>
                  <a:lnTo>
                    <a:pt x="2306672" y="725222"/>
                  </a:lnTo>
                  <a:lnTo>
                    <a:pt x="2306672" y="18155"/>
                  </a:lnTo>
                  <a:cubicBezTo>
                    <a:pt x="2306550" y="8137"/>
                    <a:pt x="2298454" y="50"/>
                    <a:pt x="2288436" y="-81"/>
                  </a:cubicBezTo>
                  <a:close/>
                </a:path>
              </a:pathLst>
            </a:custGeom>
            <a:solidFill>
              <a:schemeClr val="accent2"/>
            </a:solidFill>
            <a:ln w="24289" cap="flat">
              <a:noFill/>
              <a:prstDash val="solid"/>
              <a:miter/>
            </a:ln>
          </p:spPr>
          <p:txBody>
            <a:bodyPr rtlCol="0" anchor="ctr"/>
            <a:lstStyle/>
            <a:p>
              <a:endParaRPr lang="en-US" sz="2700" dirty="0"/>
            </a:p>
          </p:txBody>
        </p:sp>
        <p:sp>
          <p:nvSpPr>
            <p:cNvPr id="29" name="Freeform: Shape 28">
              <a:extLst>
                <a:ext uri="{FF2B5EF4-FFF2-40B4-BE49-F238E27FC236}">
                  <a16:creationId xmlns:a16="http://schemas.microsoft.com/office/drawing/2014/main" id="{7F295448-D159-DA53-5813-3A182E8B2003}"/>
                </a:ext>
              </a:extLst>
            </p:cNvPr>
            <p:cNvSpPr/>
            <p:nvPr/>
          </p:nvSpPr>
          <p:spPr>
            <a:xfrm>
              <a:off x="9085531" y="2122466"/>
              <a:ext cx="2218944" cy="2231312"/>
            </a:xfrm>
            <a:custGeom>
              <a:avLst/>
              <a:gdLst>
                <a:gd name="connsiteX0" fmla="*/ 2589448 w 2626457"/>
                <a:gd name="connsiteY0" fmla="*/ 2905508 h 2905588"/>
                <a:gd name="connsiteX1" fmla="*/ 36421 w 2626457"/>
                <a:gd name="connsiteY1" fmla="*/ 2905508 h 2905588"/>
                <a:gd name="connsiteX2" fmla="*/ -51 w 2626457"/>
                <a:gd name="connsiteY2" fmla="*/ 2869036 h 2905588"/>
                <a:gd name="connsiteX3" fmla="*/ -51 w 2626457"/>
                <a:gd name="connsiteY3" fmla="*/ 2124768 h 2905588"/>
                <a:gd name="connsiteX4" fmla="*/ 6271 w 2626457"/>
                <a:gd name="connsiteY4" fmla="*/ 2104343 h 2905588"/>
                <a:gd name="connsiteX5" fmla="*/ 452929 w 2626457"/>
                <a:gd name="connsiteY5" fmla="*/ 1452956 h 2905588"/>
                <a:gd name="connsiteX6" fmla="*/ 6757 w 2626457"/>
                <a:gd name="connsiteY6" fmla="*/ 801326 h 2905588"/>
                <a:gd name="connsiteX7" fmla="*/ 436 w 2626457"/>
                <a:gd name="connsiteY7" fmla="*/ 780659 h 2905588"/>
                <a:gd name="connsiteX8" fmla="*/ 436 w 2626457"/>
                <a:gd name="connsiteY8" fmla="*/ 36391 h 2905588"/>
                <a:gd name="connsiteX9" fmla="*/ 36907 w 2626457"/>
                <a:gd name="connsiteY9" fmla="*/ -81 h 2905588"/>
                <a:gd name="connsiteX10" fmla="*/ 2589935 w 2626457"/>
                <a:gd name="connsiteY10" fmla="*/ -81 h 2905588"/>
                <a:gd name="connsiteX11" fmla="*/ 2626407 w 2626457"/>
                <a:gd name="connsiteY11" fmla="*/ 36391 h 2905588"/>
                <a:gd name="connsiteX12" fmla="*/ 2626407 w 2626457"/>
                <a:gd name="connsiteY12" fmla="*/ 2869036 h 2905588"/>
                <a:gd name="connsiteX13" fmla="*/ 2589935 w 2626457"/>
                <a:gd name="connsiteY13" fmla="*/ 2905508 h 2905588"/>
                <a:gd name="connsiteX14" fmla="*/ 2589448 w 2626457"/>
                <a:gd name="connsiteY14" fmla="*/ 2905508 h 2905588"/>
                <a:gd name="connsiteX15" fmla="*/ 73379 w 2626457"/>
                <a:gd name="connsiteY15" fmla="*/ 2832564 h 2905588"/>
                <a:gd name="connsiteX16" fmla="*/ 2553463 w 2626457"/>
                <a:gd name="connsiteY16" fmla="*/ 2832564 h 2905588"/>
                <a:gd name="connsiteX17" fmla="*/ 2553463 w 2626457"/>
                <a:gd name="connsiteY17" fmla="*/ 72862 h 2905588"/>
                <a:gd name="connsiteX18" fmla="*/ 73379 w 2626457"/>
                <a:gd name="connsiteY18" fmla="*/ 72862 h 2905588"/>
                <a:gd name="connsiteX19" fmla="*/ 73379 w 2626457"/>
                <a:gd name="connsiteY19" fmla="*/ 769474 h 2905588"/>
                <a:gd name="connsiteX20" fmla="*/ 527575 w 2626457"/>
                <a:gd name="connsiteY20" fmla="*/ 1432046 h 2905588"/>
                <a:gd name="connsiteX21" fmla="*/ 527575 w 2626457"/>
                <a:gd name="connsiteY21" fmla="*/ 1473381 h 2905588"/>
                <a:gd name="connsiteX22" fmla="*/ 73379 w 2626457"/>
                <a:gd name="connsiteY22" fmla="*/ 2136195 h 290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26457" h="2905588">
                  <a:moveTo>
                    <a:pt x="2589448" y="2905508"/>
                  </a:moveTo>
                  <a:lnTo>
                    <a:pt x="36421" y="2905508"/>
                  </a:lnTo>
                  <a:cubicBezTo>
                    <a:pt x="16288" y="2905508"/>
                    <a:pt x="-51" y="2889168"/>
                    <a:pt x="-51" y="2869036"/>
                  </a:cubicBezTo>
                  <a:lnTo>
                    <a:pt x="-51" y="2124768"/>
                  </a:lnTo>
                  <a:cubicBezTo>
                    <a:pt x="-51" y="2117473"/>
                    <a:pt x="2162" y="2110349"/>
                    <a:pt x="6271" y="2104343"/>
                  </a:cubicBezTo>
                  <a:lnTo>
                    <a:pt x="452929" y="1452956"/>
                  </a:lnTo>
                  <a:lnTo>
                    <a:pt x="6757" y="801326"/>
                  </a:lnTo>
                  <a:cubicBezTo>
                    <a:pt x="2648" y="795223"/>
                    <a:pt x="436" y="788026"/>
                    <a:pt x="436" y="780659"/>
                  </a:cubicBezTo>
                  <a:lnTo>
                    <a:pt x="436" y="36391"/>
                  </a:lnTo>
                  <a:cubicBezTo>
                    <a:pt x="436" y="16248"/>
                    <a:pt x="16775" y="-81"/>
                    <a:pt x="36907" y="-81"/>
                  </a:cubicBezTo>
                  <a:lnTo>
                    <a:pt x="2589935" y="-81"/>
                  </a:lnTo>
                  <a:cubicBezTo>
                    <a:pt x="2610067" y="-81"/>
                    <a:pt x="2626407" y="16248"/>
                    <a:pt x="2626407" y="36391"/>
                  </a:cubicBezTo>
                  <a:lnTo>
                    <a:pt x="2626407" y="2869036"/>
                  </a:lnTo>
                  <a:cubicBezTo>
                    <a:pt x="2626407" y="2889168"/>
                    <a:pt x="2610091" y="2905508"/>
                    <a:pt x="2589935" y="2905508"/>
                  </a:cubicBezTo>
                  <a:cubicBezTo>
                    <a:pt x="2589764" y="2905508"/>
                    <a:pt x="2589619" y="2905508"/>
                    <a:pt x="2589448" y="2905508"/>
                  </a:cubicBezTo>
                  <a:close/>
                  <a:moveTo>
                    <a:pt x="73379" y="2832564"/>
                  </a:moveTo>
                  <a:lnTo>
                    <a:pt x="2553463" y="2832564"/>
                  </a:lnTo>
                  <a:lnTo>
                    <a:pt x="2553463" y="72862"/>
                  </a:lnTo>
                  <a:lnTo>
                    <a:pt x="73379" y="72862"/>
                  </a:lnTo>
                  <a:lnTo>
                    <a:pt x="73379" y="769474"/>
                  </a:lnTo>
                  <a:lnTo>
                    <a:pt x="527575" y="1432046"/>
                  </a:lnTo>
                  <a:cubicBezTo>
                    <a:pt x="536061" y="1444519"/>
                    <a:pt x="536061" y="1460907"/>
                    <a:pt x="527575" y="1473381"/>
                  </a:cubicBezTo>
                  <a:lnTo>
                    <a:pt x="73379" y="2136195"/>
                  </a:lnTo>
                  <a:close/>
                </a:path>
              </a:pathLst>
            </a:custGeom>
            <a:solidFill>
              <a:schemeClr val="accent4"/>
            </a:solidFill>
            <a:ln w="24289" cap="flat">
              <a:noFill/>
              <a:prstDash val="solid"/>
              <a:miter/>
            </a:ln>
          </p:spPr>
          <p:txBody>
            <a:bodyPr rtlCol="0" anchor="ctr"/>
            <a:lstStyle/>
            <a:p>
              <a:endParaRPr lang="en-US" sz="2700"/>
            </a:p>
          </p:txBody>
        </p:sp>
        <p:sp>
          <p:nvSpPr>
            <p:cNvPr id="30" name="Freeform: Shape 29">
              <a:extLst>
                <a:ext uri="{FF2B5EF4-FFF2-40B4-BE49-F238E27FC236}">
                  <a16:creationId xmlns:a16="http://schemas.microsoft.com/office/drawing/2014/main" id="{6123A600-D682-BB94-DD2C-B3AA9FC5186F}"/>
                </a:ext>
              </a:extLst>
            </p:cNvPr>
            <p:cNvSpPr/>
            <p:nvPr/>
          </p:nvSpPr>
          <p:spPr>
            <a:xfrm>
              <a:off x="9192705" y="2261986"/>
              <a:ext cx="1950720" cy="1977746"/>
            </a:xfrm>
            <a:custGeom>
              <a:avLst/>
              <a:gdLst>
                <a:gd name="connsiteX0" fmla="*/ 2277006 w 2295293"/>
                <a:gd name="connsiteY0" fmla="*/ 18155 h 2575397"/>
                <a:gd name="connsiteX1" fmla="*/ 2277006 w 2295293"/>
                <a:gd name="connsiteY1" fmla="*/ 2557080 h 2575397"/>
                <a:gd name="connsiteX2" fmla="*/ 18185 w 2295293"/>
                <a:gd name="connsiteY2" fmla="*/ 2557080 h 2575397"/>
                <a:gd name="connsiteX3" fmla="*/ 18185 w 2295293"/>
                <a:gd name="connsiteY3" fmla="*/ 2005383 h 2575397"/>
                <a:gd name="connsiteX4" fmla="*/ 510068 w 2295293"/>
                <a:gd name="connsiteY4" fmla="*/ 1287861 h 2575397"/>
                <a:gd name="connsiteX5" fmla="*/ 18185 w 2295293"/>
                <a:gd name="connsiteY5" fmla="*/ 570338 h 2575397"/>
                <a:gd name="connsiteX6" fmla="*/ 18185 w 2295293"/>
                <a:gd name="connsiteY6" fmla="*/ 18155 h 2575397"/>
                <a:gd name="connsiteX7" fmla="*/ 2277006 w 2295293"/>
                <a:gd name="connsiteY7" fmla="*/ 18155 h 2575397"/>
                <a:gd name="connsiteX8" fmla="*/ 2277006 w 2295293"/>
                <a:gd name="connsiteY8" fmla="*/ -81 h 2575397"/>
                <a:gd name="connsiteX9" fmla="*/ 18185 w 2295293"/>
                <a:gd name="connsiteY9" fmla="*/ -81 h 2575397"/>
                <a:gd name="connsiteX10" fmla="*/ -51 w 2295293"/>
                <a:gd name="connsiteY10" fmla="*/ 18155 h 2575397"/>
                <a:gd name="connsiteX11" fmla="*/ -51 w 2295293"/>
                <a:gd name="connsiteY11" fmla="*/ 570095 h 2575397"/>
                <a:gd name="connsiteX12" fmla="*/ 3110 w 2295293"/>
                <a:gd name="connsiteY12" fmla="*/ 580307 h 2575397"/>
                <a:gd name="connsiteX13" fmla="*/ 487942 w 2295293"/>
                <a:gd name="connsiteY13" fmla="*/ 1287861 h 2575397"/>
                <a:gd name="connsiteX14" fmla="*/ 3110 w 2295293"/>
                <a:gd name="connsiteY14" fmla="*/ 1995171 h 2575397"/>
                <a:gd name="connsiteX15" fmla="*/ -51 w 2295293"/>
                <a:gd name="connsiteY15" fmla="*/ 2005626 h 2575397"/>
                <a:gd name="connsiteX16" fmla="*/ -51 w 2295293"/>
                <a:gd name="connsiteY16" fmla="*/ 2557080 h 2575397"/>
                <a:gd name="connsiteX17" fmla="*/ 18185 w 2295293"/>
                <a:gd name="connsiteY17" fmla="*/ 2575316 h 2575397"/>
                <a:gd name="connsiteX18" fmla="*/ 2277006 w 2295293"/>
                <a:gd name="connsiteY18" fmla="*/ 2575316 h 2575397"/>
                <a:gd name="connsiteX19" fmla="*/ 2295242 w 2295293"/>
                <a:gd name="connsiteY19" fmla="*/ 2557080 h 2575397"/>
                <a:gd name="connsiteX20" fmla="*/ 2295242 w 2295293"/>
                <a:gd name="connsiteY20" fmla="*/ 18155 h 2575397"/>
                <a:gd name="connsiteX21" fmla="*/ 2277006 w 2295293"/>
                <a:gd name="connsiteY21" fmla="*/ -81 h 257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5293" h="2575397">
                  <a:moveTo>
                    <a:pt x="2277006" y="18155"/>
                  </a:moveTo>
                  <a:lnTo>
                    <a:pt x="2277006" y="2557080"/>
                  </a:lnTo>
                  <a:lnTo>
                    <a:pt x="18185" y="2557080"/>
                  </a:lnTo>
                  <a:lnTo>
                    <a:pt x="18185" y="2005383"/>
                  </a:lnTo>
                  <a:lnTo>
                    <a:pt x="510068" y="1287861"/>
                  </a:lnTo>
                  <a:lnTo>
                    <a:pt x="18185" y="570338"/>
                  </a:lnTo>
                  <a:lnTo>
                    <a:pt x="18185" y="18155"/>
                  </a:lnTo>
                  <a:lnTo>
                    <a:pt x="2277006" y="18155"/>
                  </a:lnTo>
                  <a:moveTo>
                    <a:pt x="2277006" y="-81"/>
                  </a:moveTo>
                  <a:lnTo>
                    <a:pt x="18185" y="-81"/>
                  </a:lnTo>
                  <a:cubicBezTo>
                    <a:pt x="8167" y="50"/>
                    <a:pt x="71" y="8137"/>
                    <a:pt x="-51" y="18155"/>
                  </a:cubicBezTo>
                  <a:lnTo>
                    <a:pt x="-51" y="570095"/>
                  </a:lnTo>
                  <a:cubicBezTo>
                    <a:pt x="-2" y="573742"/>
                    <a:pt x="1092" y="577292"/>
                    <a:pt x="3110" y="580307"/>
                  </a:cubicBezTo>
                  <a:lnTo>
                    <a:pt x="487942" y="1287861"/>
                  </a:lnTo>
                  <a:lnTo>
                    <a:pt x="3110" y="1995171"/>
                  </a:lnTo>
                  <a:cubicBezTo>
                    <a:pt x="1068" y="1998283"/>
                    <a:pt x="-27" y="2001906"/>
                    <a:pt x="-51" y="2005626"/>
                  </a:cubicBezTo>
                  <a:lnTo>
                    <a:pt x="-51" y="2557080"/>
                  </a:lnTo>
                  <a:cubicBezTo>
                    <a:pt x="-51" y="2567146"/>
                    <a:pt x="8119" y="2575316"/>
                    <a:pt x="18185" y="2575316"/>
                  </a:cubicBezTo>
                  <a:lnTo>
                    <a:pt x="2277006" y="2575316"/>
                  </a:lnTo>
                  <a:cubicBezTo>
                    <a:pt x="2287072" y="2575316"/>
                    <a:pt x="2295242" y="2567146"/>
                    <a:pt x="2295242" y="2557080"/>
                  </a:cubicBezTo>
                  <a:lnTo>
                    <a:pt x="2295242" y="18155"/>
                  </a:lnTo>
                  <a:cubicBezTo>
                    <a:pt x="2295121" y="8137"/>
                    <a:pt x="2287024" y="50"/>
                    <a:pt x="2277006" y="-81"/>
                  </a:cubicBezTo>
                  <a:close/>
                </a:path>
              </a:pathLst>
            </a:custGeom>
            <a:solidFill>
              <a:schemeClr val="accent4"/>
            </a:solidFill>
            <a:ln w="24289" cap="flat">
              <a:noFill/>
              <a:prstDash val="solid"/>
              <a:miter/>
            </a:ln>
          </p:spPr>
          <p:txBody>
            <a:bodyPr rtlCol="0" anchor="ctr"/>
            <a:lstStyle/>
            <a:p>
              <a:endParaRPr lang="en-US" sz="2700" dirty="0"/>
            </a:p>
          </p:txBody>
        </p:sp>
        <p:sp>
          <p:nvSpPr>
            <p:cNvPr id="31" name="Freeform: Shape 30">
              <a:extLst>
                <a:ext uri="{FF2B5EF4-FFF2-40B4-BE49-F238E27FC236}">
                  <a16:creationId xmlns:a16="http://schemas.microsoft.com/office/drawing/2014/main" id="{CA0B9907-FCD4-74DE-CE82-8A6AD98A7648}"/>
                </a:ext>
              </a:extLst>
            </p:cNvPr>
            <p:cNvSpPr/>
            <p:nvPr/>
          </p:nvSpPr>
          <p:spPr>
            <a:xfrm>
              <a:off x="2542461" y="2123404"/>
              <a:ext cx="2219069" cy="2231136"/>
            </a:xfrm>
            <a:custGeom>
              <a:avLst/>
              <a:gdLst>
                <a:gd name="connsiteX0" fmla="*/ 2589448 w 3053341"/>
                <a:gd name="connsiteY0" fmla="*/ 2905508 h 2905588"/>
                <a:gd name="connsiteX1" fmla="*/ 36421 w 3053341"/>
                <a:gd name="connsiteY1" fmla="*/ 2905508 h 2905588"/>
                <a:gd name="connsiteX2" fmla="*/ -51 w 3053341"/>
                <a:gd name="connsiteY2" fmla="*/ 2869036 h 2905588"/>
                <a:gd name="connsiteX3" fmla="*/ -51 w 3053341"/>
                <a:gd name="connsiteY3" fmla="*/ 2124768 h 2905588"/>
                <a:gd name="connsiteX4" fmla="*/ 6271 w 3053341"/>
                <a:gd name="connsiteY4" fmla="*/ 2104343 h 2905588"/>
                <a:gd name="connsiteX5" fmla="*/ 454144 w 3053341"/>
                <a:gd name="connsiteY5" fmla="*/ 1452956 h 2905588"/>
                <a:gd name="connsiteX6" fmla="*/ 7486 w 3053341"/>
                <a:gd name="connsiteY6" fmla="*/ 801326 h 2905588"/>
                <a:gd name="connsiteX7" fmla="*/ 1165 w 3053341"/>
                <a:gd name="connsiteY7" fmla="*/ 780659 h 2905588"/>
                <a:gd name="connsiteX8" fmla="*/ 1165 w 3053341"/>
                <a:gd name="connsiteY8" fmla="*/ 36391 h 2905588"/>
                <a:gd name="connsiteX9" fmla="*/ 37636 w 3053341"/>
                <a:gd name="connsiteY9" fmla="*/ -81 h 2905588"/>
                <a:gd name="connsiteX10" fmla="*/ 2589448 w 3053341"/>
                <a:gd name="connsiteY10" fmla="*/ -81 h 2905588"/>
                <a:gd name="connsiteX11" fmla="*/ 2625920 w 3053341"/>
                <a:gd name="connsiteY11" fmla="*/ 36391 h 2905588"/>
                <a:gd name="connsiteX12" fmla="*/ 2625920 w 3053341"/>
                <a:gd name="connsiteY12" fmla="*/ 838771 h 2905588"/>
                <a:gd name="connsiteX13" fmla="*/ 3046561 w 3053341"/>
                <a:gd name="connsiteY13" fmla="*/ 1432775 h 2905588"/>
                <a:gd name="connsiteX14" fmla="*/ 3046561 w 3053341"/>
                <a:gd name="connsiteY14" fmla="*/ 1474839 h 2905588"/>
                <a:gd name="connsiteX15" fmla="*/ 2625920 w 3053341"/>
                <a:gd name="connsiteY15" fmla="*/ 2068601 h 2905588"/>
                <a:gd name="connsiteX16" fmla="*/ 2625920 w 3053341"/>
                <a:gd name="connsiteY16" fmla="*/ 2870981 h 2905588"/>
                <a:gd name="connsiteX17" fmla="*/ 2589448 w 3053341"/>
                <a:gd name="connsiteY17" fmla="*/ 2905508 h 2905588"/>
                <a:gd name="connsiteX18" fmla="*/ 73622 w 3053341"/>
                <a:gd name="connsiteY18" fmla="*/ 2832564 h 2905588"/>
                <a:gd name="connsiteX19" fmla="*/ 2553706 w 3053341"/>
                <a:gd name="connsiteY19" fmla="*/ 2832564 h 2905588"/>
                <a:gd name="connsiteX20" fmla="*/ 2553706 w 3053341"/>
                <a:gd name="connsiteY20" fmla="*/ 2056200 h 2905588"/>
                <a:gd name="connsiteX21" fmla="*/ 2560514 w 3053341"/>
                <a:gd name="connsiteY21" fmla="*/ 2035047 h 2905588"/>
                <a:gd name="connsiteX22" fmla="*/ 2973861 w 3053341"/>
                <a:gd name="connsiteY22" fmla="*/ 1452713 h 2905588"/>
                <a:gd name="connsiteX23" fmla="*/ 2560514 w 3053341"/>
                <a:gd name="connsiteY23" fmla="*/ 870623 h 2905588"/>
                <a:gd name="connsiteX24" fmla="*/ 2553706 w 3053341"/>
                <a:gd name="connsiteY24" fmla="*/ 849469 h 2905588"/>
                <a:gd name="connsiteX25" fmla="*/ 2553706 w 3053341"/>
                <a:gd name="connsiteY25" fmla="*/ 72862 h 2905588"/>
                <a:gd name="connsiteX26" fmla="*/ 73622 w 3053341"/>
                <a:gd name="connsiteY26" fmla="*/ 72862 h 2905588"/>
                <a:gd name="connsiteX27" fmla="*/ 73622 w 3053341"/>
                <a:gd name="connsiteY27" fmla="*/ 769474 h 2905588"/>
                <a:gd name="connsiteX28" fmla="*/ 527818 w 3053341"/>
                <a:gd name="connsiteY28" fmla="*/ 1432046 h 2905588"/>
                <a:gd name="connsiteX29" fmla="*/ 527818 w 3053341"/>
                <a:gd name="connsiteY29" fmla="*/ 1473381 h 2905588"/>
                <a:gd name="connsiteX30" fmla="*/ 74108 w 3053341"/>
                <a:gd name="connsiteY30" fmla="*/ 2136195 h 290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53341" h="2905588">
                  <a:moveTo>
                    <a:pt x="2589448" y="2905508"/>
                  </a:moveTo>
                  <a:lnTo>
                    <a:pt x="36421" y="2905508"/>
                  </a:lnTo>
                  <a:cubicBezTo>
                    <a:pt x="16288" y="2905508"/>
                    <a:pt x="-51" y="2889168"/>
                    <a:pt x="-51" y="2869036"/>
                  </a:cubicBezTo>
                  <a:lnTo>
                    <a:pt x="-51" y="2124768"/>
                  </a:lnTo>
                  <a:cubicBezTo>
                    <a:pt x="-51" y="2117473"/>
                    <a:pt x="2162" y="2110349"/>
                    <a:pt x="6271" y="2104343"/>
                  </a:cubicBezTo>
                  <a:lnTo>
                    <a:pt x="454144" y="1452956"/>
                  </a:lnTo>
                  <a:lnTo>
                    <a:pt x="7486" y="801326"/>
                  </a:lnTo>
                  <a:cubicBezTo>
                    <a:pt x="3377" y="795223"/>
                    <a:pt x="1165" y="788026"/>
                    <a:pt x="1165" y="780659"/>
                  </a:cubicBezTo>
                  <a:lnTo>
                    <a:pt x="1165" y="36391"/>
                  </a:lnTo>
                  <a:cubicBezTo>
                    <a:pt x="1165" y="16248"/>
                    <a:pt x="17504" y="-81"/>
                    <a:pt x="37636" y="-81"/>
                  </a:cubicBezTo>
                  <a:lnTo>
                    <a:pt x="2589448" y="-81"/>
                  </a:lnTo>
                  <a:cubicBezTo>
                    <a:pt x="2609581" y="-81"/>
                    <a:pt x="2625920" y="16248"/>
                    <a:pt x="2625920" y="36391"/>
                  </a:cubicBezTo>
                  <a:lnTo>
                    <a:pt x="2625920" y="838771"/>
                  </a:lnTo>
                  <a:lnTo>
                    <a:pt x="3046561" y="1432775"/>
                  </a:lnTo>
                  <a:cubicBezTo>
                    <a:pt x="3055534" y="1445370"/>
                    <a:pt x="3055534" y="1462245"/>
                    <a:pt x="3046561" y="1474839"/>
                  </a:cubicBezTo>
                  <a:lnTo>
                    <a:pt x="2625920" y="2068601"/>
                  </a:lnTo>
                  <a:lnTo>
                    <a:pt x="2625920" y="2870981"/>
                  </a:lnTo>
                  <a:cubicBezTo>
                    <a:pt x="2624875" y="2890360"/>
                    <a:pt x="2608851" y="2905532"/>
                    <a:pt x="2589448" y="2905508"/>
                  </a:cubicBezTo>
                  <a:close/>
                  <a:moveTo>
                    <a:pt x="73622" y="2832564"/>
                  </a:moveTo>
                  <a:lnTo>
                    <a:pt x="2553706" y="2832564"/>
                  </a:lnTo>
                  <a:lnTo>
                    <a:pt x="2553706" y="2056200"/>
                  </a:lnTo>
                  <a:cubicBezTo>
                    <a:pt x="2553730" y="2048614"/>
                    <a:pt x="2556088" y="2041223"/>
                    <a:pt x="2560514" y="2035047"/>
                  </a:cubicBezTo>
                  <a:lnTo>
                    <a:pt x="2973861" y="1452713"/>
                  </a:lnTo>
                  <a:lnTo>
                    <a:pt x="2560514" y="870623"/>
                  </a:lnTo>
                  <a:cubicBezTo>
                    <a:pt x="2556137" y="864423"/>
                    <a:pt x="2553779" y="857055"/>
                    <a:pt x="2553706" y="849469"/>
                  </a:cubicBezTo>
                  <a:lnTo>
                    <a:pt x="2553706" y="72862"/>
                  </a:lnTo>
                  <a:lnTo>
                    <a:pt x="73622" y="72862"/>
                  </a:lnTo>
                  <a:lnTo>
                    <a:pt x="73622" y="769474"/>
                  </a:lnTo>
                  <a:lnTo>
                    <a:pt x="527818" y="1432046"/>
                  </a:lnTo>
                  <a:cubicBezTo>
                    <a:pt x="536304" y="1444519"/>
                    <a:pt x="536304" y="1460907"/>
                    <a:pt x="527818" y="1473381"/>
                  </a:cubicBezTo>
                  <a:lnTo>
                    <a:pt x="74108" y="2136195"/>
                  </a:lnTo>
                  <a:close/>
                </a:path>
              </a:pathLst>
            </a:custGeom>
            <a:solidFill>
              <a:schemeClr val="accent3"/>
            </a:solidFill>
            <a:ln w="24289" cap="flat">
              <a:noFill/>
              <a:prstDash val="solid"/>
              <a:miter/>
            </a:ln>
          </p:spPr>
          <p:txBody>
            <a:bodyPr rtlCol="0" anchor="ctr"/>
            <a:lstStyle/>
            <a:p>
              <a:endParaRPr lang="en-US" sz="2700"/>
            </a:p>
          </p:txBody>
        </p:sp>
        <p:sp>
          <p:nvSpPr>
            <p:cNvPr id="32" name="Freeform: Shape 31">
              <a:extLst>
                <a:ext uri="{FF2B5EF4-FFF2-40B4-BE49-F238E27FC236}">
                  <a16:creationId xmlns:a16="http://schemas.microsoft.com/office/drawing/2014/main" id="{4C4A6D3E-084D-8216-97A6-9A125BE81146}"/>
                </a:ext>
              </a:extLst>
            </p:cNvPr>
            <p:cNvSpPr/>
            <p:nvPr/>
          </p:nvSpPr>
          <p:spPr>
            <a:xfrm>
              <a:off x="2673010" y="2274865"/>
              <a:ext cx="1950720" cy="1958693"/>
            </a:xfrm>
            <a:custGeom>
              <a:avLst/>
              <a:gdLst>
                <a:gd name="connsiteX0" fmla="*/ 2277250 w 2689796"/>
                <a:gd name="connsiteY0" fmla="*/ 18884 h 2576128"/>
                <a:gd name="connsiteX1" fmla="*/ 2277250 w 2689796"/>
                <a:gd name="connsiteY1" fmla="*/ 731787 h 2576128"/>
                <a:gd name="connsiteX2" fmla="*/ 2671146 w 2689796"/>
                <a:gd name="connsiteY2" fmla="*/ 1288590 h 2576128"/>
                <a:gd name="connsiteX3" fmla="*/ 2277250 w 2689796"/>
                <a:gd name="connsiteY3" fmla="*/ 1844907 h 2576128"/>
                <a:gd name="connsiteX4" fmla="*/ 2277250 w 2689796"/>
                <a:gd name="connsiteY4" fmla="*/ 2557809 h 2576128"/>
                <a:gd name="connsiteX5" fmla="*/ 18185 w 2689796"/>
                <a:gd name="connsiteY5" fmla="*/ 2557809 h 2576128"/>
                <a:gd name="connsiteX6" fmla="*/ 18185 w 2689796"/>
                <a:gd name="connsiteY6" fmla="*/ 2006112 h 2576128"/>
                <a:gd name="connsiteX7" fmla="*/ 510068 w 2689796"/>
                <a:gd name="connsiteY7" fmla="*/ 1288590 h 2576128"/>
                <a:gd name="connsiteX8" fmla="*/ 18185 w 2689796"/>
                <a:gd name="connsiteY8" fmla="*/ 571068 h 2576128"/>
                <a:gd name="connsiteX9" fmla="*/ 18185 w 2689796"/>
                <a:gd name="connsiteY9" fmla="*/ 18884 h 2576128"/>
                <a:gd name="connsiteX10" fmla="*/ 2277250 w 2689796"/>
                <a:gd name="connsiteY10" fmla="*/ 18884 h 2576128"/>
                <a:gd name="connsiteX11" fmla="*/ 2277250 w 2689796"/>
                <a:gd name="connsiteY11" fmla="*/ 648 h 2576128"/>
                <a:gd name="connsiteX12" fmla="*/ 18185 w 2689796"/>
                <a:gd name="connsiteY12" fmla="*/ 648 h 2576128"/>
                <a:gd name="connsiteX13" fmla="*/ -51 w 2689796"/>
                <a:gd name="connsiteY13" fmla="*/ 18884 h 2576128"/>
                <a:gd name="connsiteX14" fmla="*/ -51 w 2689796"/>
                <a:gd name="connsiteY14" fmla="*/ 570825 h 2576128"/>
                <a:gd name="connsiteX15" fmla="*/ 3110 w 2689796"/>
                <a:gd name="connsiteY15" fmla="*/ 581037 h 2576128"/>
                <a:gd name="connsiteX16" fmla="*/ 487942 w 2689796"/>
                <a:gd name="connsiteY16" fmla="*/ 1288590 h 2576128"/>
                <a:gd name="connsiteX17" fmla="*/ 3110 w 2689796"/>
                <a:gd name="connsiteY17" fmla="*/ 1995900 h 2576128"/>
                <a:gd name="connsiteX18" fmla="*/ -51 w 2689796"/>
                <a:gd name="connsiteY18" fmla="*/ 2006356 h 2576128"/>
                <a:gd name="connsiteX19" fmla="*/ -51 w 2689796"/>
                <a:gd name="connsiteY19" fmla="*/ 2557809 h 2576128"/>
                <a:gd name="connsiteX20" fmla="*/ 18185 w 2689796"/>
                <a:gd name="connsiteY20" fmla="*/ 2576045 h 2576128"/>
                <a:gd name="connsiteX21" fmla="*/ 2277250 w 2689796"/>
                <a:gd name="connsiteY21" fmla="*/ 2576045 h 2576128"/>
                <a:gd name="connsiteX22" fmla="*/ 2295485 w 2689796"/>
                <a:gd name="connsiteY22" fmla="*/ 2558296 h 2576128"/>
                <a:gd name="connsiteX23" fmla="*/ 2295485 w 2689796"/>
                <a:gd name="connsiteY23" fmla="*/ 2557809 h 2576128"/>
                <a:gd name="connsiteX24" fmla="*/ 2295485 w 2689796"/>
                <a:gd name="connsiteY24" fmla="*/ 1850742 h 2576128"/>
                <a:gd name="connsiteX25" fmla="*/ 2686463 w 2689796"/>
                <a:gd name="connsiteY25" fmla="*/ 1299045 h 2576128"/>
                <a:gd name="connsiteX26" fmla="*/ 2686463 w 2689796"/>
                <a:gd name="connsiteY26" fmla="*/ 1277892 h 2576128"/>
                <a:gd name="connsiteX27" fmla="*/ 2295485 w 2689796"/>
                <a:gd name="connsiteY27" fmla="*/ 725951 h 2576128"/>
                <a:gd name="connsiteX28" fmla="*/ 2295485 w 2689796"/>
                <a:gd name="connsiteY28" fmla="*/ 18884 h 2576128"/>
                <a:gd name="connsiteX29" fmla="*/ 2278003 w 2689796"/>
                <a:gd name="connsiteY29" fmla="*/ -67 h 2576128"/>
                <a:gd name="connsiteX30" fmla="*/ 2277250 w 2689796"/>
                <a:gd name="connsiteY30" fmla="*/ -81 h 257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689796" h="2576128">
                  <a:moveTo>
                    <a:pt x="2277250" y="18884"/>
                  </a:moveTo>
                  <a:lnTo>
                    <a:pt x="2277250" y="731787"/>
                  </a:lnTo>
                  <a:lnTo>
                    <a:pt x="2671146" y="1288590"/>
                  </a:lnTo>
                  <a:lnTo>
                    <a:pt x="2277250" y="1844907"/>
                  </a:lnTo>
                  <a:lnTo>
                    <a:pt x="2277250" y="2557809"/>
                  </a:lnTo>
                  <a:lnTo>
                    <a:pt x="18185" y="2557809"/>
                  </a:lnTo>
                  <a:lnTo>
                    <a:pt x="18185" y="2006112"/>
                  </a:lnTo>
                  <a:lnTo>
                    <a:pt x="510068" y="1288590"/>
                  </a:lnTo>
                  <a:lnTo>
                    <a:pt x="18185" y="571068"/>
                  </a:lnTo>
                  <a:lnTo>
                    <a:pt x="18185" y="18884"/>
                  </a:lnTo>
                  <a:lnTo>
                    <a:pt x="2277250" y="18884"/>
                  </a:lnTo>
                  <a:moveTo>
                    <a:pt x="2277250" y="648"/>
                  </a:moveTo>
                  <a:lnTo>
                    <a:pt x="18185" y="648"/>
                  </a:lnTo>
                  <a:cubicBezTo>
                    <a:pt x="8167" y="780"/>
                    <a:pt x="71" y="8866"/>
                    <a:pt x="-51" y="18884"/>
                  </a:cubicBezTo>
                  <a:lnTo>
                    <a:pt x="-51" y="570825"/>
                  </a:lnTo>
                  <a:cubicBezTo>
                    <a:pt x="-3" y="574472"/>
                    <a:pt x="1092" y="578022"/>
                    <a:pt x="3110" y="581037"/>
                  </a:cubicBezTo>
                  <a:lnTo>
                    <a:pt x="487942" y="1288590"/>
                  </a:lnTo>
                  <a:lnTo>
                    <a:pt x="3110" y="1995900"/>
                  </a:lnTo>
                  <a:cubicBezTo>
                    <a:pt x="1067" y="1999013"/>
                    <a:pt x="-27" y="2002635"/>
                    <a:pt x="-51" y="2006356"/>
                  </a:cubicBezTo>
                  <a:lnTo>
                    <a:pt x="-51" y="2557809"/>
                  </a:lnTo>
                  <a:cubicBezTo>
                    <a:pt x="-51" y="2567876"/>
                    <a:pt x="8119" y="2576045"/>
                    <a:pt x="18185" y="2576045"/>
                  </a:cubicBezTo>
                  <a:lnTo>
                    <a:pt x="2277250" y="2576045"/>
                  </a:lnTo>
                  <a:cubicBezTo>
                    <a:pt x="2287194" y="2576191"/>
                    <a:pt x="2295339" y="2568240"/>
                    <a:pt x="2295485" y="2558296"/>
                  </a:cubicBezTo>
                  <a:cubicBezTo>
                    <a:pt x="2295485" y="2558126"/>
                    <a:pt x="2295485" y="2557980"/>
                    <a:pt x="2295485" y="2557809"/>
                  </a:cubicBezTo>
                  <a:lnTo>
                    <a:pt x="2295485" y="1850742"/>
                  </a:lnTo>
                  <a:lnTo>
                    <a:pt x="2686463" y="1299045"/>
                  </a:lnTo>
                  <a:cubicBezTo>
                    <a:pt x="2690840" y="1292675"/>
                    <a:pt x="2690840" y="1284262"/>
                    <a:pt x="2686463" y="1277892"/>
                  </a:cubicBezTo>
                  <a:lnTo>
                    <a:pt x="2295485" y="725951"/>
                  </a:lnTo>
                  <a:lnTo>
                    <a:pt x="2295485" y="18884"/>
                  </a:lnTo>
                  <a:cubicBezTo>
                    <a:pt x="2295899" y="8820"/>
                    <a:pt x="2288045" y="337"/>
                    <a:pt x="2278003" y="-67"/>
                  </a:cubicBezTo>
                  <a:cubicBezTo>
                    <a:pt x="2277736" y="-76"/>
                    <a:pt x="2277493" y="-81"/>
                    <a:pt x="2277250" y="-81"/>
                  </a:cubicBezTo>
                  <a:close/>
                </a:path>
              </a:pathLst>
            </a:custGeom>
            <a:solidFill>
              <a:schemeClr val="accent3"/>
            </a:solidFill>
            <a:ln w="24289" cap="flat">
              <a:noFill/>
              <a:prstDash val="solid"/>
              <a:miter/>
            </a:ln>
          </p:spPr>
          <p:txBody>
            <a:bodyPr rtlCol="0" anchor="ctr"/>
            <a:lstStyle/>
            <a:p>
              <a:endParaRPr lang="en-US" sz="2700"/>
            </a:p>
          </p:txBody>
        </p:sp>
        <p:sp>
          <p:nvSpPr>
            <p:cNvPr id="39" name="TextBox 38">
              <a:extLst>
                <a:ext uri="{FF2B5EF4-FFF2-40B4-BE49-F238E27FC236}">
                  <a16:creationId xmlns:a16="http://schemas.microsoft.com/office/drawing/2014/main" id="{6DC5BD50-24A6-DE4C-D63E-48C6EA0C6050}"/>
                </a:ext>
              </a:extLst>
            </p:cNvPr>
            <p:cNvSpPr txBox="1"/>
            <p:nvPr/>
          </p:nvSpPr>
          <p:spPr>
            <a:xfrm>
              <a:off x="603703" y="2881330"/>
              <a:ext cx="1440656" cy="738664"/>
            </a:xfrm>
            <a:prstGeom prst="rect">
              <a:avLst/>
            </a:prstGeom>
            <a:noFill/>
          </p:spPr>
          <p:txBody>
            <a:bodyPr wrap="square">
              <a:spAutoFit/>
            </a:bodyPr>
            <a:lstStyle/>
            <a:p>
              <a:pPr algn="ctr"/>
              <a:r>
                <a:rPr lang="en-US" sz="2200" b="1" dirty="0">
                  <a:latin typeface="Montserrat" panose="00000500000000000000" pitchFamily="2" charset="0"/>
                </a:rPr>
                <a:t>Streamlined Hiring Workflows</a:t>
              </a:r>
            </a:p>
          </p:txBody>
        </p:sp>
        <p:sp>
          <p:nvSpPr>
            <p:cNvPr id="40" name="TextBox 39">
              <a:extLst>
                <a:ext uri="{FF2B5EF4-FFF2-40B4-BE49-F238E27FC236}">
                  <a16:creationId xmlns:a16="http://schemas.microsoft.com/office/drawing/2014/main" id="{DC0909F4-5C9D-A204-11B3-8015594F05AF}"/>
                </a:ext>
              </a:extLst>
            </p:cNvPr>
            <p:cNvSpPr txBox="1"/>
            <p:nvPr/>
          </p:nvSpPr>
          <p:spPr>
            <a:xfrm>
              <a:off x="2889480" y="2785008"/>
              <a:ext cx="1505375" cy="964367"/>
            </a:xfrm>
            <a:prstGeom prst="rect">
              <a:avLst/>
            </a:prstGeom>
            <a:noFill/>
          </p:spPr>
          <p:txBody>
            <a:bodyPr wrap="square">
              <a:spAutoFit/>
            </a:bodyPr>
            <a:lstStyle/>
            <a:p>
              <a:pPr algn="ctr"/>
              <a:r>
                <a:rPr lang="en-US" sz="2200" b="1" dirty="0">
                  <a:solidFill>
                    <a:schemeClr val="tx1">
                      <a:lumMod val="85000"/>
                      <a:lumOff val="15000"/>
                    </a:schemeClr>
                  </a:solidFill>
                  <a:latin typeface="Montserrat" panose="00000500000000000000" pitchFamily="2" charset="0"/>
                </a:rPr>
                <a:t>Bias Reduction </a:t>
              </a:r>
            </a:p>
            <a:p>
              <a:pPr algn="ctr"/>
              <a:r>
                <a:rPr lang="en-US" sz="2200" b="1" dirty="0">
                  <a:solidFill>
                    <a:schemeClr val="tx1">
                      <a:lumMod val="85000"/>
                      <a:lumOff val="15000"/>
                    </a:schemeClr>
                  </a:solidFill>
                  <a:latin typeface="Montserrat" panose="00000500000000000000" pitchFamily="2" charset="0"/>
                </a:rPr>
                <a:t>in Recruitment</a:t>
              </a:r>
            </a:p>
          </p:txBody>
        </p:sp>
        <p:sp>
          <p:nvSpPr>
            <p:cNvPr id="42" name="TextBox 41">
              <a:extLst>
                <a:ext uri="{FF2B5EF4-FFF2-40B4-BE49-F238E27FC236}">
                  <a16:creationId xmlns:a16="http://schemas.microsoft.com/office/drawing/2014/main" id="{5FA76DCC-FCEA-3364-E8C7-C5FB6D8FAE1A}"/>
                </a:ext>
              </a:extLst>
            </p:cNvPr>
            <p:cNvSpPr txBox="1"/>
            <p:nvPr/>
          </p:nvSpPr>
          <p:spPr>
            <a:xfrm>
              <a:off x="9565782" y="2897860"/>
              <a:ext cx="1431023" cy="738664"/>
            </a:xfrm>
            <a:prstGeom prst="rect">
              <a:avLst/>
            </a:prstGeom>
            <a:noFill/>
          </p:spPr>
          <p:txBody>
            <a:bodyPr wrap="square">
              <a:spAutoFit/>
            </a:bodyPr>
            <a:lstStyle/>
            <a:p>
              <a:pPr algn="ctr"/>
              <a:r>
                <a:rPr lang="en-US" sz="2200" b="1" dirty="0">
                  <a:solidFill>
                    <a:schemeClr val="tx1">
                      <a:lumMod val="85000"/>
                      <a:lumOff val="15000"/>
                    </a:schemeClr>
                  </a:solidFill>
                  <a:latin typeface="Montserrat" panose="00000500000000000000" pitchFamily="2" charset="0"/>
                </a:rPr>
                <a:t>Strategic Talent Acquisition</a:t>
              </a:r>
            </a:p>
          </p:txBody>
        </p:sp>
      </p:grpSp>
      <p:sp>
        <p:nvSpPr>
          <p:cNvPr id="43" name="Freeform: Shape 42">
            <a:extLst>
              <a:ext uri="{FF2B5EF4-FFF2-40B4-BE49-F238E27FC236}">
                <a16:creationId xmlns:a16="http://schemas.microsoft.com/office/drawing/2014/main" id="{09175F6D-CEA5-A65C-9C33-B21204961E96}"/>
              </a:ext>
            </a:extLst>
          </p:cNvPr>
          <p:cNvSpPr/>
          <p:nvPr/>
        </p:nvSpPr>
        <p:spPr>
          <a:xfrm>
            <a:off x="7305427" y="4239424"/>
            <a:ext cx="3328416" cy="3346704"/>
          </a:xfrm>
          <a:custGeom>
            <a:avLst/>
            <a:gdLst>
              <a:gd name="connsiteX0" fmla="*/ 2589448 w 3053341"/>
              <a:gd name="connsiteY0" fmla="*/ 2905508 h 2905588"/>
              <a:gd name="connsiteX1" fmla="*/ 36421 w 3053341"/>
              <a:gd name="connsiteY1" fmla="*/ 2905508 h 2905588"/>
              <a:gd name="connsiteX2" fmla="*/ -51 w 3053341"/>
              <a:gd name="connsiteY2" fmla="*/ 2869036 h 2905588"/>
              <a:gd name="connsiteX3" fmla="*/ -51 w 3053341"/>
              <a:gd name="connsiteY3" fmla="*/ 2124768 h 2905588"/>
              <a:gd name="connsiteX4" fmla="*/ 6271 w 3053341"/>
              <a:gd name="connsiteY4" fmla="*/ 2104343 h 2905588"/>
              <a:gd name="connsiteX5" fmla="*/ 454144 w 3053341"/>
              <a:gd name="connsiteY5" fmla="*/ 1452956 h 2905588"/>
              <a:gd name="connsiteX6" fmla="*/ 7486 w 3053341"/>
              <a:gd name="connsiteY6" fmla="*/ 801326 h 2905588"/>
              <a:gd name="connsiteX7" fmla="*/ 1165 w 3053341"/>
              <a:gd name="connsiteY7" fmla="*/ 780659 h 2905588"/>
              <a:gd name="connsiteX8" fmla="*/ 1165 w 3053341"/>
              <a:gd name="connsiteY8" fmla="*/ 36391 h 2905588"/>
              <a:gd name="connsiteX9" fmla="*/ 37636 w 3053341"/>
              <a:gd name="connsiteY9" fmla="*/ -81 h 2905588"/>
              <a:gd name="connsiteX10" fmla="*/ 2589448 w 3053341"/>
              <a:gd name="connsiteY10" fmla="*/ -81 h 2905588"/>
              <a:gd name="connsiteX11" fmla="*/ 2625920 w 3053341"/>
              <a:gd name="connsiteY11" fmla="*/ 36391 h 2905588"/>
              <a:gd name="connsiteX12" fmla="*/ 2625920 w 3053341"/>
              <a:gd name="connsiteY12" fmla="*/ 838771 h 2905588"/>
              <a:gd name="connsiteX13" fmla="*/ 3046561 w 3053341"/>
              <a:gd name="connsiteY13" fmla="*/ 1432775 h 2905588"/>
              <a:gd name="connsiteX14" fmla="*/ 3046561 w 3053341"/>
              <a:gd name="connsiteY14" fmla="*/ 1474839 h 2905588"/>
              <a:gd name="connsiteX15" fmla="*/ 2625920 w 3053341"/>
              <a:gd name="connsiteY15" fmla="*/ 2068601 h 2905588"/>
              <a:gd name="connsiteX16" fmla="*/ 2625920 w 3053341"/>
              <a:gd name="connsiteY16" fmla="*/ 2870981 h 2905588"/>
              <a:gd name="connsiteX17" fmla="*/ 2589448 w 3053341"/>
              <a:gd name="connsiteY17" fmla="*/ 2905508 h 2905588"/>
              <a:gd name="connsiteX18" fmla="*/ 73622 w 3053341"/>
              <a:gd name="connsiteY18" fmla="*/ 2832564 h 2905588"/>
              <a:gd name="connsiteX19" fmla="*/ 2553706 w 3053341"/>
              <a:gd name="connsiteY19" fmla="*/ 2832564 h 2905588"/>
              <a:gd name="connsiteX20" fmla="*/ 2553706 w 3053341"/>
              <a:gd name="connsiteY20" fmla="*/ 2056200 h 2905588"/>
              <a:gd name="connsiteX21" fmla="*/ 2560514 w 3053341"/>
              <a:gd name="connsiteY21" fmla="*/ 2035047 h 2905588"/>
              <a:gd name="connsiteX22" fmla="*/ 2973861 w 3053341"/>
              <a:gd name="connsiteY22" fmla="*/ 1452713 h 2905588"/>
              <a:gd name="connsiteX23" fmla="*/ 2560514 w 3053341"/>
              <a:gd name="connsiteY23" fmla="*/ 870623 h 2905588"/>
              <a:gd name="connsiteX24" fmla="*/ 2553706 w 3053341"/>
              <a:gd name="connsiteY24" fmla="*/ 849469 h 2905588"/>
              <a:gd name="connsiteX25" fmla="*/ 2553706 w 3053341"/>
              <a:gd name="connsiteY25" fmla="*/ 72862 h 2905588"/>
              <a:gd name="connsiteX26" fmla="*/ 73622 w 3053341"/>
              <a:gd name="connsiteY26" fmla="*/ 72862 h 2905588"/>
              <a:gd name="connsiteX27" fmla="*/ 73622 w 3053341"/>
              <a:gd name="connsiteY27" fmla="*/ 769474 h 2905588"/>
              <a:gd name="connsiteX28" fmla="*/ 527818 w 3053341"/>
              <a:gd name="connsiteY28" fmla="*/ 1432046 h 2905588"/>
              <a:gd name="connsiteX29" fmla="*/ 527818 w 3053341"/>
              <a:gd name="connsiteY29" fmla="*/ 1473381 h 2905588"/>
              <a:gd name="connsiteX30" fmla="*/ 74108 w 3053341"/>
              <a:gd name="connsiteY30" fmla="*/ 2136195 h 290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53341" h="2905588">
                <a:moveTo>
                  <a:pt x="2589448" y="2905508"/>
                </a:moveTo>
                <a:lnTo>
                  <a:pt x="36421" y="2905508"/>
                </a:lnTo>
                <a:cubicBezTo>
                  <a:pt x="16288" y="2905508"/>
                  <a:pt x="-51" y="2889168"/>
                  <a:pt x="-51" y="2869036"/>
                </a:cubicBezTo>
                <a:lnTo>
                  <a:pt x="-51" y="2124768"/>
                </a:lnTo>
                <a:cubicBezTo>
                  <a:pt x="-51" y="2117473"/>
                  <a:pt x="2162" y="2110349"/>
                  <a:pt x="6271" y="2104343"/>
                </a:cubicBezTo>
                <a:lnTo>
                  <a:pt x="454144" y="1452956"/>
                </a:lnTo>
                <a:lnTo>
                  <a:pt x="7486" y="801326"/>
                </a:lnTo>
                <a:cubicBezTo>
                  <a:pt x="3377" y="795223"/>
                  <a:pt x="1165" y="788026"/>
                  <a:pt x="1165" y="780659"/>
                </a:cubicBezTo>
                <a:lnTo>
                  <a:pt x="1165" y="36391"/>
                </a:lnTo>
                <a:cubicBezTo>
                  <a:pt x="1165" y="16248"/>
                  <a:pt x="17504" y="-81"/>
                  <a:pt x="37636" y="-81"/>
                </a:cubicBezTo>
                <a:lnTo>
                  <a:pt x="2589448" y="-81"/>
                </a:lnTo>
                <a:cubicBezTo>
                  <a:pt x="2609581" y="-81"/>
                  <a:pt x="2625920" y="16248"/>
                  <a:pt x="2625920" y="36391"/>
                </a:cubicBezTo>
                <a:lnTo>
                  <a:pt x="2625920" y="838771"/>
                </a:lnTo>
                <a:lnTo>
                  <a:pt x="3046561" y="1432775"/>
                </a:lnTo>
                <a:cubicBezTo>
                  <a:pt x="3055534" y="1445370"/>
                  <a:pt x="3055534" y="1462245"/>
                  <a:pt x="3046561" y="1474839"/>
                </a:cubicBezTo>
                <a:lnTo>
                  <a:pt x="2625920" y="2068601"/>
                </a:lnTo>
                <a:lnTo>
                  <a:pt x="2625920" y="2870981"/>
                </a:lnTo>
                <a:cubicBezTo>
                  <a:pt x="2624875" y="2890360"/>
                  <a:pt x="2608851" y="2905532"/>
                  <a:pt x="2589448" y="2905508"/>
                </a:cubicBezTo>
                <a:close/>
                <a:moveTo>
                  <a:pt x="73622" y="2832564"/>
                </a:moveTo>
                <a:lnTo>
                  <a:pt x="2553706" y="2832564"/>
                </a:lnTo>
                <a:lnTo>
                  <a:pt x="2553706" y="2056200"/>
                </a:lnTo>
                <a:cubicBezTo>
                  <a:pt x="2553730" y="2048614"/>
                  <a:pt x="2556088" y="2041223"/>
                  <a:pt x="2560514" y="2035047"/>
                </a:cubicBezTo>
                <a:lnTo>
                  <a:pt x="2973861" y="1452713"/>
                </a:lnTo>
                <a:lnTo>
                  <a:pt x="2560514" y="870623"/>
                </a:lnTo>
                <a:cubicBezTo>
                  <a:pt x="2556137" y="864423"/>
                  <a:pt x="2553779" y="857055"/>
                  <a:pt x="2553706" y="849469"/>
                </a:cubicBezTo>
                <a:lnTo>
                  <a:pt x="2553706" y="72862"/>
                </a:lnTo>
                <a:lnTo>
                  <a:pt x="73622" y="72862"/>
                </a:lnTo>
                <a:lnTo>
                  <a:pt x="73622" y="769474"/>
                </a:lnTo>
                <a:lnTo>
                  <a:pt x="527818" y="1432046"/>
                </a:lnTo>
                <a:cubicBezTo>
                  <a:pt x="536304" y="1444519"/>
                  <a:pt x="536304" y="1460907"/>
                  <a:pt x="527818" y="1473381"/>
                </a:cubicBezTo>
                <a:lnTo>
                  <a:pt x="74108" y="2136195"/>
                </a:lnTo>
                <a:close/>
              </a:path>
            </a:pathLst>
          </a:custGeom>
          <a:solidFill>
            <a:schemeClr val="accent3"/>
          </a:solidFill>
          <a:ln w="24289" cap="flat">
            <a:noFill/>
            <a:prstDash val="solid"/>
            <a:miter/>
          </a:ln>
        </p:spPr>
        <p:txBody>
          <a:bodyPr rtlCol="0" anchor="ctr"/>
          <a:lstStyle/>
          <a:p>
            <a:endParaRPr lang="en-US" sz="2700"/>
          </a:p>
        </p:txBody>
      </p:sp>
      <p:sp>
        <p:nvSpPr>
          <p:cNvPr id="44" name="Freeform: Shape 43">
            <a:extLst>
              <a:ext uri="{FF2B5EF4-FFF2-40B4-BE49-F238E27FC236}">
                <a16:creationId xmlns:a16="http://schemas.microsoft.com/office/drawing/2014/main" id="{5D8500D4-9AE2-CC33-11D3-7E5DA9EB836F}"/>
              </a:ext>
            </a:extLst>
          </p:cNvPr>
          <p:cNvSpPr/>
          <p:nvPr/>
        </p:nvSpPr>
        <p:spPr>
          <a:xfrm>
            <a:off x="7488135" y="4434840"/>
            <a:ext cx="2926080" cy="2938040"/>
          </a:xfrm>
          <a:custGeom>
            <a:avLst/>
            <a:gdLst>
              <a:gd name="connsiteX0" fmla="*/ 2277250 w 2689796"/>
              <a:gd name="connsiteY0" fmla="*/ 18884 h 2576128"/>
              <a:gd name="connsiteX1" fmla="*/ 2277250 w 2689796"/>
              <a:gd name="connsiteY1" fmla="*/ 731787 h 2576128"/>
              <a:gd name="connsiteX2" fmla="*/ 2671146 w 2689796"/>
              <a:gd name="connsiteY2" fmla="*/ 1288590 h 2576128"/>
              <a:gd name="connsiteX3" fmla="*/ 2277250 w 2689796"/>
              <a:gd name="connsiteY3" fmla="*/ 1844907 h 2576128"/>
              <a:gd name="connsiteX4" fmla="*/ 2277250 w 2689796"/>
              <a:gd name="connsiteY4" fmla="*/ 2557809 h 2576128"/>
              <a:gd name="connsiteX5" fmla="*/ 18185 w 2689796"/>
              <a:gd name="connsiteY5" fmla="*/ 2557809 h 2576128"/>
              <a:gd name="connsiteX6" fmla="*/ 18185 w 2689796"/>
              <a:gd name="connsiteY6" fmla="*/ 2006112 h 2576128"/>
              <a:gd name="connsiteX7" fmla="*/ 510068 w 2689796"/>
              <a:gd name="connsiteY7" fmla="*/ 1288590 h 2576128"/>
              <a:gd name="connsiteX8" fmla="*/ 18185 w 2689796"/>
              <a:gd name="connsiteY8" fmla="*/ 571068 h 2576128"/>
              <a:gd name="connsiteX9" fmla="*/ 18185 w 2689796"/>
              <a:gd name="connsiteY9" fmla="*/ 18884 h 2576128"/>
              <a:gd name="connsiteX10" fmla="*/ 2277250 w 2689796"/>
              <a:gd name="connsiteY10" fmla="*/ 18884 h 2576128"/>
              <a:gd name="connsiteX11" fmla="*/ 2277250 w 2689796"/>
              <a:gd name="connsiteY11" fmla="*/ 648 h 2576128"/>
              <a:gd name="connsiteX12" fmla="*/ 18185 w 2689796"/>
              <a:gd name="connsiteY12" fmla="*/ 648 h 2576128"/>
              <a:gd name="connsiteX13" fmla="*/ -51 w 2689796"/>
              <a:gd name="connsiteY13" fmla="*/ 18884 h 2576128"/>
              <a:gd name="connsiteX14" fmla="*/ -51 w 2689796"/>
              <a:gd name="connsiteY14" fmla="*/ 570825 h 2576128"/>
              <a:gd name="connsiteX15" fmla="*/ 3110 w 2689796"/>
              <a:gd name="connsiteY15" fmla="*/ 581037 h 2576128"/>
              <a:gd name="connsiteX16" fmla="*/ 487942 w 2689796"/>
              <a:gd name="connsiteY16" fmla="*/ 1288590 h 2576128"/>
              <a:gd name="connsiteX17" fmla="*/ 3110 w 2689796"/>
              <a:gd name="connsiteY17" fmla="*/ 1995900 h 2576128"/>
              <a:gd name="connsiteX18" fmla="*/ -51 w 2689796"/>
              <a:gd name="connsiteY18" fmla="*/ 2006356 h 2576128"/>
              <a:gd name="connsiteX19" fmla="*/ -51 w 2689796"/>
              <a:gd name="connsiteY19" fmla="*/ 2557809 h 2576128"/>
              <a:gd name="connsiteX20" fmla="*/ 18185 w 2689796"/>
              <a:gd name="connsiteY20" fmla="*/ 2576045 h 2576128"/>
              <a:gd name="connsiteX21" fmla="*/ 2277250 w 2689796"/>
              <a:gd name="connsiteY21" fmla="*/ 2576045 h 2576128"/>
              <a:gd name="connsiteX22" fmla="*/ 2295485 w 2689796"/>
              <a:gd name="connsiteY22" fmla="*/ 2558296 h 2576128"/>
              <a:gd name="connsiteX23" fmla="*/ 2295485 w 2689796"/>
              <a:gd name="connsiteY23" fmla="*/ 2557809 h 2576128"/>
              <a:gd name="connsiteX24" fmla="*/ 2295485 w 2689796"/>
              <a:gd name="connsiteY24" fmla="*/ 1850742 h 2576128"/>
              <a:gd name="connsiteX25" fmla="*/ 2686463 w 2689796"/>
              <a:gd name="connsiteY25" fmla="*/ 1299045 h 2576128"/>
              <a:gd name="connsiteX26" fmla="*/ 2686463 w 2689796"/>
              <a:gd name="connsiteY26" fmla="*/ 1277892 h 2576128"/>
              <a:gd name="connsiteX27" fmla="*/ 2295485 w 2689796"/>
              <a:gd name="connsiteY27" fmla="*/ 725951 h 2576128"/>
              <a:gd name="connsiteX28" fmla="*/ 2295485 w 2689796"/>
              <a:gd name="connsiteY28" fmla="*/ 18884 h 2576128"/>
              <a:gd name="connsiteX29" fmla="*/ 2278003 w 2689796"/>
              <a:gd name="connsiteY29" fmla="*/ -67 h 2576128"/>
              <a:gd name="connsiteX30" fmla="*/ 2277250 w 2689796"/>
              <a:gd name="connsiteY30" fmla="*/ -81 h 257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689796" h="2576128">
                <a:moveTo>
                  <a:pt x="2277250" y="18884"/>
                </a:moveTo>
                <a:lnTo>
                  <a:pt x="2277250" y="731787"/>
                </a:lnTo>
                <a:lnTo>
                  <a:pt x="2671146" y="1288590"/>
                </a:lnTo>
                <a:lnTo>
                  <a:pt x="2277250" y="1844907"/>
                </a:lnTo>
                <a:lnTo>
                  <a:pt x="2277250" y="2557809"/>
                </a:lnTo>
                <a:lnTo>
                  <a:pt x="18185" y="2557809"/>
                </a:lnTo>
                <a:lnTo>
                  <a:pt x="18185" y="2006112"/>
                </a:lnTo>
                <a:lnTo>
                  <a:pt x="510068" y="1288590"/>
                </a:lnTo>
                <a:lnTo>
                  <a:pt x="18185" y="571068"/>
                </a:lnTo>
                <a:lnTo>
                  <a:pt x="18185" y="18884"/>
                </a:lnTo>
                <a:lnTo>
                  <a:pt x="2277250" y="18884"/>
                </a:lnTo>
                <a:moveTo>
                  <a:pt x="2277250" y="648"/>
                </a:moveTo>
                <a:lnTo>
                  <a:pt x="18185" y="648"/>
                </a:lnTo>
                <a:cubicBezTo>
                  <a:pt x="8167" y="780"/>
                  <a:pt x="71" y="8866"/>
                  <a:pt x="-51" y="18884"/>
                </a:cubicBezTo>
                <a:lnTo>
                  <a:pt x="-51" y="570825"/>
                </a:lnTo>
                <a:cubicBezTo>
                  <a:pt x="-3" y="574472"/>
                  <a:pt x="1092" y="578022"/>
                  <a:pt x="3110" y="581037"/>
                </a:cubicBezTo>
                <a:lnTo>
                  <a:pt x="487942" y="1288590"/>
                </a:lnTo>
                <a:lnTo>
                  <a:pt x="3110" y="1995900"/>
                </a:lnTo>
                <a:cubicBezTo>
                  <a:pt x="1067" y="1999013"/>
                  <a:pt x="-27" y="2002635"/>
                  <a:pt x="-51" y="2006356"/>
                </a:cubicBezTo>
                <a:lnTo>
                  <a:pt x="-51" y="2557809"/>
                </a:lnTo>
                <a:cubicBezTo>
                  <a:pt x="-51" y="2567876"/>
                  <a:pt x="8119" y="2576045"/>
                  <a:pt x="18185" y="2576045"/>
                </a:cubicBezTo>
                <a:lnTo>
                  <a:pt x="2277250" y="2576045"/>
                </a:lnTo>
                <a:cubicBezTo>
                  <a:pt x="2287194" y="2576191"/>
                  <a:pt x="2295339" y="2568240"/>
                  <a:pt x="2295485" y="2558296"/>
                </a:cubicBezTo>
                <a:cubicBezTo>
                  <a:pt x="2295485" y="2558126"/>
                  <a:pt x="2295485" y="2557980"/>
                  <a:pt x="2295485" y="2557809"/>
                </a:cubicBezTo>
                <a:lnTo>
                  <a:pt x="2295485" y="1850742"/>
                </a:lnTo>
                <a:lnTo>
                  <a:pt x="2686463" y="1299045"/>
                </a:lnTo>
                <a:cubicBezTo>
                  <a:pt x="2690840" y="1292675"/>
                  <a:pt x="2690840" y="1284262"/>
                  <a:pt x="2686463" y="1277892"/>
                </a:cubicBezTo>
                <a:lnTo>
                  <a:pt x="2295485" y="725951"/>
                </a:lnTo>
                <a:lnTo>
                  <a:pt x="2295485" y="18884"/>
                </a:lnTo>
                <a:cubicBezTo>
                  <a:pt x="2295899" y="8820"/>
                  <a:pt x="2288045" y="337"/>
                  <a:pt x="2278003" y="-67"/>
                </a:cubicBezTo>
                <a:cubicBezTo>
                  <a:pt x="2277736" y="-76"/>
                  <a:pt x="2277493" y="-81"/>
                  <a:pt x="2277250" y="-81"/>
                </a:cubicBezTo>
                <a:close/>
              </a:path>
            </a:pathLst>
          </a:custGeom>
          <a:solidFill>
            <a:schemeClr val="accent3"/>
          </a:solidFill>
          <a:ln w="24289" cap="flat">
            <a:noFill/>
            <a:prstDash val="solid"/>
            <a:miter/>
          </a:ln>
        </p:spPr>
        <p:txBody>
          <a:bodyPr rtlCol="0" anchor="ctr"/>
          <a:lstStyle/>
          <a:p>
            <a:endParaRPr lang="en-US" sz="2700"/>
          </a:p>
        </p:txBody>
      </p:sp>
      <p:sp>
        <p:nvSpPr>
          <p:cNvPr id="46" name="TextBox 45">
            <a:extLst>
              <a:ext uri="{FF2B5EF4-FFF2-40B4-BE49-F238E27FC236}">
                <a16:creationId xmlns:a16="http://schemas.microsoft.com/office/drawing/2014/main" id="{2914E5D5-133E-362C-5425-4FA29C7976A2}"/>
              </a:ext>
            </a:extLst>
          </p:cNvPr>
          <p:cNvSpPr txBox="1"/>
          <p:nvPr/>
        </p:nvSpPr>
        <p:spPr>
          <a:xfrm>
            <a:off x="7868428" y="5367398"/>
            <a:ext cx="2279614" cy="1107996"/>
          </a:xfrm>
          <a:prstGeom prst="rect">
            <a:avLst/>
          </a:prstGeom>
          <a:noFill/>
        </p:spPr>
        <p:txBody>
          <a:bodyPr wrap="square">
            <a:spAutoFit/>
          </a:bodyPr>
          <a:lstStyle/>
          <a:p>
            <a:pPr algn="ctr"/>
            <a:r>
              <a:rPr lang="en-US" sz="2200" b="1" dirty="0">
                <a:solidFill>
                  <a:schemeClr val="tx1">
                    <a:lumMod val="85000"/>
                    <a:lumOff val="15000"/>
                  </a:schemeClr>
                </a:solidFill>
                <a:latin typeface="Montserrat" panose="00000500000000000000" pitchFamily="2" charset="0"/>
              </a:rPr>
              <a:t>Enhanced Decision Transparency</a:t>
            </a:r>
          </a:p>
        </p:txBody>
      </p:sp>
      <p:sp>
        <p:nvSpPr>
          <p:cNvPr id="47" name="Freeform: Shape 46">
            <a:extLst>
              <a:ext uri="{FF2B5EF4-FFF2-40B4-BE49-F238E27FC236}">
                <a16:creationId xmlns:a16="http://schemas.microsoft.com/office/drawing/2014/main" id="{7027DF0E-94D5-E82E-B4A8-E82BE7F31B14}"/>
              </a:ext>
            </a:extLst>
          </p:cNvPr>
          <p:cNvSpPr/>
          <p:nvPr/>
        </p:nvSpPr>
        <p:spPr>
          <a:xfrm>
            <a:off x="10591932" y="4248339"/>
            <a:ext cx="3328416" cy="3346704"/>
          </a:xfrm>
          <a:custGeom>
            <a:avLst/>
            <a:gdLst>
              <a:gd name="connsiteX0" fmla="*/ 2589448 w 3053341"/>
              <a:gd name="connsiteY0" fmla="*/ 2905508 h 2905588"/>
              <a:gd name="connsiteX1" fmla="*/ 36421 w 3053341"/>
              <a:gd name="connsiteY1" fmla="*/ 2905508 h 2905588"/>
              <a:gd name="connsiteX2" fmla="*/ -51 w 3053341"/>
              <a:gd name="connsiteY2" fmla="*/ 2869036 h 2905588"/>
              <a:gd name="connsiteX3" fmla="*/ -51 w 3053341"/>
              <a:gd name="connsiteY3" fmla="*/ 2124768 h 2905588"/>
              <a:gd name="connsiteX4" fmla="*/ 6271 w 3053341"/>
              <a:gd name="connsiteY4" fmla="*/ 2104343 h 2905588"/>
              <a:gd name="connsiteX5" fmla="*/ 454144 w 3053341"/>
              <a:gd name="connsiteY5" fmla="*/ 1452956 h 2905588"/>
              <a:gd name="connsiteX6" fmla="*/ 7486 w 3053341"/>
              <a:gd name="connsiteY6" fmla="*/ 801326 h 2905588"/>
              <a:gd name="connsiteX7" fmla="*/ 1165 w 3053341"/>
              <a:gd name="connsiteY7" fmla="*/ 780659 h 2905588"/>
              <a:gd name="connsiteX8" fmla="*/ 1165 w 3053341"/>
              <a:gd name="connsiteY8" fmla="*/ 36391 h 2905588"/>
              <a:gd name="connsiteX9" fmla="*/ 37636 w 3053341"/>
              <a:gd name="connsiteY9" fmla="*/ -81 h 2905588"/>
              <a:gd name="connsiteX10" fmla="*/ 2589448 w 3053341"/>
              <a:gd name="connsiteY10" fmla="*/ -81 h 2905588"/>
              <a:gd name="connsiteX11" fmla="*/ 2625920 w 3053341"/>
              <a:gd name="connsiteY11" fmla="*/ 36391 h 2905588"/>
              <a:gd name="connsiteX12" fmla="*/ 2625920 w 3053341"/>
              <a:gd name="connsiteY12" fmla="*/ 838771 h 2905588"/>
              <a:gd name="connsiteX13" fmla="*/ 3046561 w 3053341"/>
              <a:gd name="connsiteY13" fmla="*/ 1432775 h 2905588"/>
              <a:gd name="connsiteX14" fmla="*/ 3046561 w 3053341"/>
              <a:gd name="connsiteY14" fmla="*/ 1474839 h 2905588"/>
              <a:gd name="connsiteX15" fmla="*/ 2625920 w 3053341"/>
              <a:gd name="connsiteY15" fmla="*/ 2068601 h 2905588"/>
              <a:gd name="connsiteX16" fmla="*/ 2625920 w 3053341"/>
              <a:gd name="connsiteY16" fmla="*/ 2870981 h 2905588"/>
              <a:gd name="connsiteX17" fmla="*/ 2589448 w 3053341"/>
              <a:gd name="connsiteY17" fmla="*/ 2905508 h 2905588"/>
              <a:gd name="connsiteX18" fmla="*/ 73622 w 3053341"/>
              <a:gd name="connsiteY18" fmla="*/ 2832564 h 2905588"/>
              <a:gd name="connsiteX19" fmla="*/ 2553706 w 3053341"/>
              <a:gd name="connsiteY19" fmla="*/ 2832564 h 2905588"/>
              <a:gd name="connsiteX20" fmla="*/ 2553706 w 3053341"/>
              <a:gd name="connsiteY20" fmla="*/ 2056200 h 2905588"/>
              <a:gd name="connsiteX21" fmla="*/ 2560514 w 3053341"/>
              <a:gd name="connsiteY21" fmla="*/ 2035047 h 2905588"/>
              <a:gd name="connsiteX22" fmla="*/ 2973861 w 3053341"/>
              <a:gd name="connsiteY22" fmla="*/ 1452713 h 2905588"/>
              <a:gd name="connsiteX23" fmla="*/ 2560514 w 3053341"/>
              <a:gd name="connsiteY23" fmla="*/ 870623 h 2905588"/>
              <a:gd name="connsiteX24" fmla="*/ 2553706 w 3053341"/>
              <a:gd name="connsiteY24" fmla="*/ 849469 h 2905588"/>
              <a:gd name="connsiteX25" fmla="*/ 2553706 w 3053341"/>
              <a:gd name="connsiteY25" fmla="*/ 72862 h 2905588"/>
              <a:gd name="connsiteX26" fmla="*/ 73622 w 3053341"/>
              <a:gd name="connsiteY26" fmla="*/ 72862 h 2905588"/>
              <a:gd name="connsiteX27" fmla="*/ 73622 w 3053341"/>
              <a:gd name="connsiteY27" fmla="*/ 769474 h 2905588"/>
              <a:gd name="connsiteX28" fmla="*/ 527818 w 3053341"/>
              <a:gd name="connsiteY28" fmla="*/ 1432046 h 2905588"/>
              <a:gd name="connsiteX29" fmla="*/ 527818 w 3053341"/>
              <a:gd name="connsiteY29" fmla="*/ 1473381 h 2905588"/>
              <a:gd name="connsiteX30" fmla="*/ 74108 w 3053341"/>
              <a:gd name="connsiteY30" fmla="*/ 2136195 h 290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53341" h="2905588">
                <a:moveTo>
                  <a:pt x="2589448" y="2905508"/>
                </a:moveTo>
                <a:lnTo>
                  <a:pt x="36421" y="2905508"/>
                </a:lnTo>
                <a:cubicBezTo>
                  <a:pt x="16288" y="2905508"/>
                  <a:pt x="-51" y="2889168"/>
                  <a:pt x="-51" y="2869036"/>
                </a:cubicBezTo>
                <a:lnTo>
                  <a:pt x="-51" y="2124768"/>
                </a:lnTo>
                <a:cubicBezTo>
                  <a:pt x="-51" y="2117473"/>
                  <a:pt x="2162" y="2110349"/>
                  <a:pt x="6271" y="2104343"/>
                </a:cubicBezTo>
                <a:lnTo>
                  <a:pt x="454144" y="1452956"/>
                </a:lnTo>
                <a:lnTo>
                  <a:pt x="7486" y="801326"/>
                </a:lnTo>
                <a:cubicBezTo>
                  <a:pt x="3377" y="795223"/>
                  <a:pt x="1165" y="788026"/>
                  <a:pt x="1165" y="780659"/>
                </a:cubicBezTo>
                <a:lnTo>
                  <a:pt x="1165" y="36391"/>
                </a:lnTo>
                <a:cubicBezTo>
                  <a:pt x="1165" y="16248"/>
                  <a:pt x="17504" y="-81"/>
                  <a:pt x="37636" y="-81"/>
                </a:cubicBezTo>
                <a:lnTo>
                  <a:pt x="2589448" y="-81"/>
                </a:lnTo>
                <a:cubicBezTo>
                  <a:pt x="2609581" y="-81"/>
                  <a:pt x="2625920" y="16248"/>
                  <a:pt x="2625920" y="36391"/>
                </a:cubicBezTo>
                <a:lnTo>
                  <a:pt x="2625920" y="838771"/>
                </a:lnTo>
                <a:lnTo>
                  <a:pt x="3046561" y="1432775"/>
                </a:lnTo>
                <a:cubicBezTo>
                  <a:pt x="3055534" y="1445370"/>
                  <a:pt x="3055534" y="1462245"/>
                  <a:pt x="3046561" y="1474839"/>
                </a:cubicBezTo>
                <a:lnTo>
                  <a:pt x="2625920" y="2068601"/>
                </a:lnTo>
                <a:lnTo>
                  <a:pt x="2625920" y="2870981"/>
                </a:lnTo>
                <a:cubicBezTo>
                  <a:pt x="2624875" y="2890360"/>
                  <a:pt x="2608851" y="2905532"/>
                  <a:pt x="2589448" y="2905508"/>
                </a:cubicBezTo>
                <a:close/>
                <a:moveTo>
                  <a:pt x="73622" y="2832564"/>
                </a:moveTo>
                <a:lnTo>
                  <a:pt x="2553706" y="2832564"/>
                </a:lnTo>
                <a:lnTo>
                  <a:pt x="2553706" y="2056200"/>
                </a:lnTo>
                <a:cubicBezTo>
                  <a:pt x="2553730" y="2048614"/>
                  <a:pt x="2556088" y="2041223"/>
                  <a:pt x="2560514" y="2035047"/>
                </a:cubicBezTo>
                <a:lnTo>
                  <a:pt x="2973861" y="1452713"/>
                </a:lnTo>
                <a:lnTo>
                  <a:pt x="2560514" y="870623"/>
                </a:lnTo>
                <a:cubicBezTo>
                  <a:pt x="2556137" y="864423"/>
                  <a:pt x="2553779" y="857055"/>
                  <a:pt x="2553706" y="849469"/>
                </a:cubicBezTo>
                <a:lnTo>
                  <a:pt x="2553706" y="72862"/>
                </a:lnTo>
                <a:lnTo>
                  <a:pt x="73622" y="72862"/>
                </a:lnTo>
                <a:lnTo>
                  <a:pt x="73622" y="769474"/>
                </a:lnTo>
                <a:lnTo>
                  <a:pt x="527818" y="1432046"/>
                </a:lnTo>
                <a:cubicBezTo>
                  <a:pt x="536304" y="1444519"/>
                  <a:pt x="536304" y="1460907"/>
                  <a:pt x="527818" y="1473381"/>
                </a:cubicBezTo>
                <a:lnTo>
                  <a:pt x="74108" y="2136195"/>
                </a:lnTo>
                <a:close/>
              </a:path>
            </a:pathLst>
          </a:custGeom>
          <a:solidFill>
            <a:schemeClr val="accent3"/>
          </a:solidFill>
          <a:ln w="24289" cap="flat">
            <a:noFill/>
            <a:prstDash val="solid"/>
            <a:miter/>
          </a:ln>
        </p:spPr>
        <p:txBody>
          <a:bodyPr rtlCol="0" anchor="ctr"/>
          <a:lstStyle/>
          <a:p>
            <a:endParaRPr lang="en-US" sz="2700"/>
          </a:p>
        </p:txBody>
      </p:sp>
      <p:sp>
        <p:nvSpPr>
          <p:cNvPr id="48" name="Freeform: Shape 47">
            <a:extLst>
              <a:ext uri="{FF2B5EF4-FFF2-40B4-BE49-F238E27FC236}">
                <a16:creationId xmlns:a16="http://schemas.microsoft.com/office/drawing/2014/main" id="{2631CDF3-5961-B5D7-B01F-7EC941ACC635}"/>
              </a:ext>
            </a:extLst>
          </p:cNvPr>
          <p:cNvSpPr/>
          <p:nvPr/>
        </p:nvSpPr>
        <p:spPr>
          <a:xfrm>
            <a:off x="10784042" y="4457700"/>
            <a:ext cx="2926080" cy="2938040"/>
          </a:xfrm>
          <a:custGeom>
            <a:avLst/>
            <a:gdLst>
              <a:gd name="connsiteX0" fmla="*/ 2277250 w 2689796"/>
              <a:gd name="connsiteY0" fmla="*/ 18884 h 2576128"/>
              <a:gd name="connsiteX1" fmla="*/ 2277250 w 2689796"/>
              <a:gd name="connsiteY1" fmla="*/ 731787 h 2576128"/>
              <a:gd name="connsiteX2" fmla="*/ 2671146 w 2689796"/>
              <a:gd name="connsiteY2" fmla="*/ 1288590 h 2576128"/>
              <a:gd name="connsiteX3" fmla="*/ 2277250 w 2689796"/>
              <a:gd name="connsiteY3" fmla="*/ 1844907 h 2576128"/>
              <a:gd name="connsiteX4" fmla="*/ 2277250 w 2689796"/>
              <a:gd name="connsiteY4" fmla="*/ 2557809 h 2576128"/>
              <a:gd name="connsiteX5" fmla="*/ 18185 w 2689796"/>
              <a:gd name="connsiteY5" fmla="*/ 2557809 h 2576128"/>
              <a:gd name="connsiteX6" fmla="*/ 18185 w 2689796"/>
              <a:gd name="connsiteY6" fmla="*/ 2006112 h 2576128"/>
              <a:gd name="connsiteX7" fmla="*/ 510068 w 2689796"/>
              <a:gd name="connsiteY7" fmla="*/ 1288590 h 2576128"/>
              <a:gd name="connsiteX8" fmla="*/ 18185 w 2689796"/>
              <a:gd name="connsiteY8" fmla="*/ 571068 h 2576128"/>
              <a:gd name="connsiteX9" fmla="*/ 18185 w 2689796"/>
              <a:gd name="connsiteY9" fmla="*/ 18884 h 2576128"/>
              <a:gd name="connsiteX10" fmla="*/ 2277250 w 2689796"/>
              <a:gd name="connsiteY10" fmla="*/ 18884 h 2576128"/>
              <a:gd name="connsiteX11" fmla="*/ 2277250 w 2689796"/>
              <a:gd name="connsiteY11" fmla="*/ 648 h 2576128"/>
              <a:gd name="connsiteX12" fmla="*/ 18185 w 2689796"/>
              <a:gd name="connsiteY12" fmla="*/ 648 h 2576128"/>
              <a:gd name="connsiteX13" fmla="*/ -51 w 2689796"/>
              <a:gd name="connsiteY13" fmla="*/ 18884 h 2576128"/>
              <a:gd name="connsiteX14" fmla="*/ -51 w 2689796"/>
              <a:gd name="connsiteY14" fmla="*/ 570825 h 2576128"/>
              <a:gd name="connsiteX15" fmla="*/ 3110 w 2689796"/>
              <a:gd name="connsiteY15" fmla="*/ 581037 h 2576128"/>
              <a:gd name="connsiteX16" fmla="*/ 487942 w 2689796"/>
              <a:gd name="connsiteY16" fmla="*/ 1288590 h 2576128"/>
              <a:gd name="connsiteX17" fmla="*/ 3110 w 2689796"/>
              <a:gd name="connsiteY17" fmla="*/ 1995900 h 2576128"/>
              <a:gd name="connsiteX18" fmla="*/ -51 w 2689796"/>
              <a:gd name="connsiteY18" fmla="*/ 2006356 h 2576128"/>
              <a:gd name="connsiteX19" fmla="*/ -51 w 2689796"/>
              <a:gd name="connsiteY19" fmla="*/ 2557809 h 2576128"/>
              <a:gd name="connsiteX20" fmla="*/ 18185 w 2689796"/>
              <a:gd name="connsiteY20" fmla="*/ 2576045 h 2576128"/>
              <a:gd name="connsiteX21" fmla="*/ 2277250 w 2689796"/>
              <a:gd name="connsiteY21" fmla="*/ 2576045 h 2576128"/>
              <a:gd name="connsiteX22" fmla="*/ 2295485 w 2689796"/>
              <a:gd name="connsiteY22" fmla="*/ 2558296 h 2576128"/>
              <a:gd name="connsiteX23" fmla="*/ 2295485 w 2689796"/>
              <a:gd name="connsiteY23" fmla="*/ 2557809 h 2576128"/>
              <a:gd name="connsiteX24" fmla="*/ 2295485 w 2689796"/>
              <a:gd name="connsiteY24" fmla="*/ 1850742 h 2576128"/>
              <a:gd name="connsiteX25" fmla="*/ 2686463 w 2689796"/>
              <a:gd name="connsiteY25" fmla="*/ 1299045 h 2576128"/>
              <a:gd name="connsiteX26" fmla="*/ 2686463 w 2689796"/>
              <a:gd name="connsiteY26" fmla="*/ 1277892 h 2576128"/>
              <a:gd name="connsiteX27" fmla="*/ 2295485 w 2689796"/>
              <a:gd name="connsiteY27" fmla="*/ 725951 h 2576128"/>
              <a:gd name="connsiteX28" fmla="*/ 2295485 w 2689796"/>
              <a:gd name="connsiteY28" fmla="*/ 18884 h 2576128"/>
              <a:gd name="connsiteX29" fmla="*/ 2278003 w 2689796"/>
              <a:gd name="connsiteY29" fmla="*/ -67 h 2576128"/>
              <a:gd name="connsiteX30" fmla="*/ 2277250 w 2689796"/>
              <a:gd name="connsiteY30" fmla="*/ -81 h 257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689796" h="2576128">
                <a:moveTo>
                  <a:pt x="2277250" y="18884"/>
                </a:moveTo>
                <a:lnTo>
                  <a:pt x="2277250" y="731787"/>
                </a:lnTo>
                <a:lnTo>
                  <a:pt x="2671146" y="1288590"/>
                </a:lnTo>
                <a:lnTo>
                  <a:pt x="2277250" y="1844907"/>
                </a:lnTo>
                <a:lnTo>
                  <a:pt x="2277250" y="2557809"/>
                </a:lnTo>
                <a:lnTo>
                  <a:pt x="18185" y="2557809"/>
                </a:lnTo>
                <a:lnTo>
                  <a:pt x="18185" y="2006112"/>
                </a:lnTo>
                <a:lnTo>
                  <a:pt x="510068" y="1288590"/>
                </a:lnTo>
                <a:lnTo>
                  <a:pt x="18185" y="571068"/>
                </a:lnTo>
                <a:lnTo>
                  <a:pt x="18185" y="18884"/>
                </a:lnTo>
                <a:lnTo>
                  <a:pt x="2277250" y="18884"/>
                </a:lnTo>
                <a:moveTo>
                  <a:pt x="2277250" y="648"/>
                </a:moveTo>
                <a:lnTo>
                  <a:pt x="18185" y="648"/>
                </a:lnTo>
                <a:cubicBezTo>
                  <a:pt x="8167" y="780"/>
                  <a:pt x="71" y="8866"/>
                  <a:pt x="-51" y="18884"/>
                </a:cubicBezTo>
                <a:lnTo>
                  <a:pt x="-51" y="570825"/>
                </a:lnTo>
                <a:cubicBezTo>
                  <a:pt x="-3" y="574472"/>
                  <a:pt x="1092" y="578022"/>
                  <a:pt x="3110" y="581037"/>
                </a:cubicBezTo>
                <a:lnTo>
                  <a:pt x="487942" y="1288590"/>
                </a:lnTo>
                <a:lnTo>
                  <a:pt x="3110" y="1995900"/>
                </a:lnTo>
                <a:cubicBezTo>
                  <a:pt x="1067" y="1999013"/>
                  <a:pt x="-27" y="2002635"/>
                  <a:pt x="-51" y="2006356"/>
                </a:cubicBezTo>
                <a:lnTo>
                  <a:pt x="-51" y="2557809"/>
                </a:lnTo>
                <a:cubicBezTo>
                  <a:pt x="-51" y="2567876"/>
                  <a:pt x="8119" y="2576045"/>
                  <a:pt x="18185" y="2576045"/>
                </a:cubicBezTo>
                <a:lnTo>
                  <a:pt x="2277250" y="2576045"/>
                </a:lnTo>
                <a:cubicBezTo>
                  <a:pt x="2287194" y="2576191"/>
                  <a:pt x="2295339" y="2568240"/>
                  <a:pt x="2295485" y="2558296"/>
                </a:cubicBezTo>
                <a:cubicBezTo>
                  <a:pt x="2295485" y="2558126"/>
                  <a:pt x="2295485" y="2557980"/>
                  <a:pt x="2295485" y="2557809"/>
                </a:cubicBezTo>
                <a:lnTo>
                  <a:pt x="2295485" y="1850742"/>
                </a:lnTo>
                <a:lnTo>
                  <a:pt x="2686463" y="1299045"/>
                </a:lnTo>
                <a:cubicBezTo>
                  <a:pt x="2690840" y="1292675"/>
                  <a:pt x="2690840" y="1284262"/>
                  <a:pt x="2686463" y="1277892"/>
                </a:cubicBezTo>
                <a:lnTo>
                  <a:pt x="2295485" y="725951"/>
                </a:lnTo>
                <a:lnTo>
                  <a:pt x="2295485" y="18884"/>
                </a:lnTo>
                <a:cubicBezTo>
                  <a:pt x="2295899" y="8820"/>
                  <a:pt x="2288045" y="337"/>
                  <a:pt x="2278003" y="-67"/>
                </a:cubicBezTo>
                <a:cubicBezTo>
                  <a:pt x="2277736" y="-76"/>
                  <a:pt x="2277493" y="-81"/>
                  <a:pt x="2277250" y="-81"/>
                </a:cubicBezTo>
                <a:close/>
              </a:path>
            </a:pathLst>
          </a:custGeom>
          <a:solidFill>
            <a:schemeClr val="accent3"/>
          </a:solidFill>
          <a:ln w="24289" cap="flat">
            <a:noFill/>
            <a:prstDash val="solid"/>
            <a:miter/>
          </a:ln>
        </p:spPr>
        <p:txBody>
          <a:bodyPr rtlCol="0" anchor="ctr"/>
          <a:lstStyle/>
          <a:p>
            <a:endParaRPr lang="en-US" sz="2700"/>
          </a:p>
        </p:txBody>
      </p:sp>
      <p:sp>
        <p:nvSpPr>
          <p:cNvPr id="50" name="TextBox 49">
            <a:extLst>
              <a:ext uri="{FF2B5EF4-FFF2-40B4-BE49-F238E27FC236}">
                <a16:creationId xmlns:a16="http://schemas.microsoft.com/office/drawing/2014/main" id="{6862E150-3A88-DC24-78B4-DFE172688BB9}"/>
              </a:ext>
            </a:extLst>
          </p:cNvPr>
          <p:cNvSpPr txBox="1"/>
          <p:nvPr/>
        </p:nvSpPr>
        <p:spPr>
          <a:xfrm>
            <a:off x="11143768" y="5392192"/>
            <a:ext cx="2209129" cy="1107996"/>
          </a:xfrm>
          <a:prstGeom prst="rect">
            <a:avLst/>
          </a:prstGeom>
          <a:noFill/>
        </p:spPr>
        <p:txBody>
          <a:bodyPr wrap="square">
            <a:spAutoFit/>
          </a:bodyPr>
          <a:lstStyle/>
          <a:p>
            <a:pPr algn="ctr"/>
            <a:r>
              <a:rPr lang="en-US" sz="2200" b="1" dirty="0">
                <a:solidFill>
                  <a:schemeClr val="tx1">
                    <a:lumMod val="85000"/>
                    <a:lumOff val="15000"/>
                  </a:schemeClr>
                </a:solidFill>
                <a:latin typeface="Montserrat" panose="00000500000000000000" pitchFamily="2" charset="0"/>
              </a:rPr>
              <a:t>Regulatory &amp; Ethical Compliance</a:t>
            </a:r>
          </a:p>
        </p:txBody>
      </p:sp>
    </p:spTree>
    <p:extLst>
      <p:ext uri="{BB962C8B-B14F-4D97-AF65-F5344CB8AC3E}">
        <p14:creationId xmlns:p14="http://schemas.microsoft.com/office/powerpoint/2010/main" val="2239251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3469</TotalTime>
  <Words>2181</Words>
  <Application>Microsoft Office PowerPoint</Application>
  <PresentationFormat>Custom</PresentationFormat>
  <Paragraphs>183</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Garet Bold</vt:lpstr>
      <vt:lpstr>Calibri</vt:lpstr>
      <vt:lpstr>Garet</vt:lpstr>
      <vt:lpstr>Montserrat</vt:lpstr>
      <vt:lpstr>Big Shoulders Display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RevoluTIONIZING RECRUITMENT</dc:title>
  <dc:creator>Harika Y</dc:creator>
  <cp:lastModifiedBy>Yenuga, Harika</cp:lastModifiedBy>
  <cp:revision>3</cp:revision>
  <dcterms:created xsi:type="dcterms:W3CDTF">2006-08-16T00:00:00Z</dcterms:created>
  <dcterms:modified xsi:type="dcterms:W3CDTF">2025-04-29T16:21:56Z</dcterms:modified>
  <dc:identifier>DAGlu8upltE</dc:identifier>
</cp:coreProperties>
</file>